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7" r:id="rId2"/>
    <p:sldId id="258" r:id="rId3"/>
    <p:sldId id="302"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9" r:id="rId20"/>
    <p:sldId id="274" r:id="rId21"/>
    <p:sldId id="275" r:id="rId22"/>
    <p:sldId id="276" r:id="rId23"/>
    <p:sldId id="277" r:id="rId24"/>
    <p:sldId id="278" r:id="rId25"/>
    <p:sldId id="29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300" r:id="rId42"/>
    <p:sldId id="301" r:id="rId43"/>
    <p:sldId id="294" r:id="rId44"/>
    <p:sldId id="295" r:id="rId45"/>
    <p:sldId id="296" r:id="rId46"/>
    <p:sldId id="29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8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ya Dharshan M" initials="PDM" lastIdx="1" clrIdx="0"/>
  <p:cmAuthor id="2" name="ELCOT" initials="E"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94" autoAdjust="0"/>
  </p:normalViewPr>
  <p:slideViewPr>
    <p:cSldViewPr snapToGrid="0" showGuides="1">
      <p:cViewPr varScale="1">
        <p:scale>
          <a:sx n="70" d="100"/>
          <a:sy n="70" d="100"/>
        </p:scale>
        <p:origin x="738" y="120"/>
      </p:cViewPr>
      <p:guideLst>
        <p:guide orient="horz" pos="2160"/>
        <p:guide pos="38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57"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758"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E2B78-317E-45F3-9A17-806DBB0A1C9A}" type="datetimeFigureOut">
              <a:rPr lang="en-IN" smtClean="0"/>
              <a:t>16-05-2023</a:t>
            </a:fld>
            <a:endParaRPr lang="en-IN"/>
          </a:p>
        </p:txBody>
      </p:sp>
      <p:sp>
        <p:nvSpPr>
          <p:cNvPr id="1048759"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760"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61"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762"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27B2F-98CB-47DA-9345-1AF8E801112E}"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13"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714"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048715" name="Date Placeholder 3"/>
          <p:cNvSpPr>
            <a:spLocks noGrp="1"/>
          </p:cNvSpPr>
          <p:nvPr>
            <p:ph type="dt" sz="half" idx="10"/>
          </p:nvPr>
        </p:nvSpPr>
        <p:spPr/>
        <p:txBody>
          <a:bodyPr/>
          <a:lstStyle/>
          <a:p>
            <a:fld id="{B79CB241-5C46-43A6-93A9-28A1BE30CA19}" type="datetimeFigureOut">
              <a:rPr lang="en-IN" smtClean="0"/>
              <a:t>16-05-2023</a:t>
            </a:fld>
            <a:endParaRPr lang="en-IN"/>
          </a:p>
        </p:txBody>
      </p:sp>
      <p:sp>
        <p:nvSpPr>
          <p:cNvPr id="1048716" name="Footer Placeholder 4"/>
          <p:cNvSpPr>
            <a:spLocks noGrp="1"/>
          </p:cNvSpPr>
          <p:nvPr>
            <p:ph type="ftr" sz="quarter" idx="11"/>
          </p:nvPr>
        </p:nvSpPr>
        <p:spPr/>
        <p:txBody>
          <a:bodyPr/>
          <a:lstStyle/>
          <a:p>
            <a:endParaRPr lang="en-IN"/>
          </a:p>
        </p:txBody>
      </p:sp>
      <p:sp>
        <p:nvSpPr>
          <p:cNvPr id="1048717" name="Slide Number Placeholder 5"/>
          <p:cNvSpPr>
            <a:spLocks noGrp="1"/>
          </p:cNvSpPr>
          <p:nvPr>
            <p:ph type="sldNum" sz="quarter" idx="12"/>
          </p:nvPr>
        </p:nvSpPr>
        <p:spPr/>
        <p:txBody>
          <a:bodyPr/>
          <a:lstStyle/>
          <a:p>
            <a:fld id="{1BAEE82D-2426-49B6-87CB-788CE53DD16C}"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33" name="Title 1"/>
          <p:cNvSpPr>
            <a:spLocks noGrp="1"/>
          </p:cNvSpPr>
          <p:nvPr>
            <p:ph type="title"/>
          </p:nvPr>
        </p:nvSpPr>
        <p:spPr/>
        <p:txBody>
          <a:bodyPr/>
          <a:lstStyle/>
          <a:p>
            <a:r>
              <a:rPr lang="en-US"/>
              <a:t>Click to edit Master title style</a:t>
            </a:r>
            <a:endParaRPr lang="en-IN"/>
          </a:p>
        </p:txBody>
      </p:sp>
      <p:sp>
        <p:nvSpPr>
          <p:cNvPr id="1048734"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35" name="Date Placeholder 3"/>
          <p:cNvSpPr>
            <a:spLocks noGrp="1"/>
          </p:cNvSpPr>
          <p:nvPr>
            <p:ph type="dt" sz="half" idx="10"/>
          </p:nvPr>
        </p:nvSpPr>
        <p:spPr/>
        <p:txBody>
          <a:bodyPr/>
          <a:lstStyle/>
          <a:p>
            <a:fld id="{B79CB241-5C46-43A6-93A9-28A1BE30CA19}" type="datetimeFigureOut">
              <a:rPr lang="en-IN" smtClean="0"/>
              <a:t>16-05-2023</a:t>
            </a:fld>
            <a:endParaRPr lang="en-IN"/>
          </a:p>
        </p:txBody>
      </p:sp>
      <p:sp>
        <p:nvSpPr>
          <p:cNvPr id="1048736" name="Footer Placeholder 4"/>
          <p:cNvSpPr>
            <a:spLocks noGrp="1"/>
          </p:cNvSpPr>
          <p:nvPr>
            <p:ph type="ftr" sz="quarter" idx="11"/>
          </p:nvPr>
        </p:nvSpPr>
        <p:spPr/>
        <p:txBody>
          <a:bodyPr/>
          <a:lstStyle/>
          <a:p>
            <a:endParaRPr lang="en-IN"/>
          </a:p>
        </p:txBody>
      </p:sp>
      <p:sp>
        <p:nvSpPr>
          <p:cNvPr id="1048737" name="Slide Number Placeholder 5"/>
          <p:cNvSpPr>
            <a:spLocks noGrp="1"/>
          </p:cNvSpPr>
          <p:nvPr>
            <p:ph type="sldNum" sz="quarter" idx="12"/>
          </p:nvPr>
        </p:nvSpPr>
        <p:spPr/>
        <p:txBody>
          <a:bodyPr/>
          <a:lstStyle/>
          <a:p>
            <a:fld id="{1BAEE82D-2426-49B6-87CB-788CE53DD16C}"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2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104872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24" name="Date Placeholder 3"/>
          <p:cNvSpPr>
            <a:spLocks noGrp="1"/>
          </p:cNvSpPr>
          <p:nvPr>
            <p:ph type="dt" sz="half" idx="10"/>
          </p:nvPr>
        </p:nvSpPr>
        <p:spPr/>
        <p:txBody>
          <a:bodyPr/>
          <a:lstStyle/>
          <a:p>
            <a:fld id="{B79CB241-5C46-43A6-93A9-28A1BE30CA19}" type="datetimeFigureOut">
              <a:rPr lang="en-IN" smtClean="0"/>
              <a:t>16-05-2023</a:t>
            </a:fld>
            <a:endParaRPr lang="en-IN"/>
          </a:p>
        </p:txBody>
      </p:sp>
      <p:sp>
        <p:nvSpPr>
          <p:cNvPr id="1048725" name="Footer Placeholder 4"/>
          <p:cNvSpPr>
            <a:spLocks noGrp="1"/>
          </p:cNvSpPr>
          <p:nvPr>
            <p:ph type="ftr" sz="quarter" idx="11"/>
          </p:nvPr>
        </p:nvSpPr>
        <p:spPr/>
        <p:txBody>
          <a:bodyPr/>
          <a:lstStyle/>
          <a:p>
            <a:endParaRPr lang="en-IN"/>
          </a:p>
        </p:txBody>
      </p:sp>
      <p:sp>
        <p:nvSpPr>
          <p:cNvPr id="1048726" name="Slide Number Placeholder 5"/>
          <p:cNvSpPr>
            <a:spLocks noGrp="1"/>
          </p:cNvSpPr>
          <p:nvPr>
            <p:ph type="sldNum" sz="quarter" idx="12"/>
          </p:nvPr>
        </p:nvSpPr>
        <p:spPr/>
        <p:txBody>
          <a:bodyPr/>
          <a:lstStyle/>
          <a:p>
            <a:fld id="{1BAEE82D-2426-49B6-87CB-788CE53DD16C}"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6" name="Title 1"/>
          <p:cNvSpPr>
            <a:spLocks noGrp="1"/>
          </p:cNvSpPr>
          <p:nvPr>
            <p:ph type="title"/>
          </p:nvPr>
        </p:nvSpPr>
        <p:spPr/>
        <p:txBody>
          <a:bodyPr/>
          <a:lstStyle/>
          <a:p>
            <a:r>
              <a:rPr lang="en-US"/>
              <a:t>Click to edit Master title style</a:t>
            </a:r>
            <a:endParaRPr lang="en-IN"/>
          </a:p>
        </p:txBody>
      </p:sp>
      <p:sp>
        <p:nvSpPr>
          <p:cNvPr id="1048597"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98" name="Date Placeholder 3"/>
          <p:cNvSpPr>
            <a:spLocks noGrp="1"/>
          </p:cNvSpPr>
          <p:nvPr>
            <p:ph type="dt" sz="half" idx="10"/>
          </p:nvPr>
        </p:nvSpPr>
        <p:spPr/>
        <p:txBody>
          <a:bodyPr/>
          <a:lstStyle/>
          <a:p>
            <a:fld id="{B79CB241-5C46-43A6-93A9-28A1BE30CA19}" type="datetimeFigureOut">
              <a:rPr lang="en-IN" smtClean="0"/>
              <a:t>16-05-2023</a:t>
            </a:fld>
            <a:endParaRPr lang="en-IN"/>
          </a:p>
        </p:txBody>
      </p:sp>
      <p:sp>
        <p:nvSpPr>
          <p:cNvPr id="1048599" name="Footer Placeholder 4"/>
          <p:cNvSpPr>
            <a:spLocks noGrp="1"/>
          </p:cNvSpPr>
          <p:nvPr>
            <p:ph type="ftr" sz="quarter" idx="11"/>
          </p:nvPr>
        </p:nvSpPr>
        <p:spPr/>
        <p:txBody>
          <a:bodyPr/>
          <a:lstStyle/>
          <a:p>
            <a:endParaRPr lang="en-IN"/>
          </a:p>
        </p:txBody>
      </p:sp>
      <p:sp>
        <p:nvSpPr>
          <p:cNvPr id="1048600" name="Slide Number Placeholder 5"/>
          <p:cNvSpPr>
            <a:spLocks noGrp="1"/>
          </p:cNvSpPr>
          <p:nvPr>
            <p:ph type="sldNum" sz="quarter" idx="12"/>
          </p:nvPr>
        </p:nvSpPr>
        <p:spPr/>
        <p:txBody>
          <a:bodyPr/>
          <a:lstStyle/>
          <a:p>
            <a:fld id="{1BAEE82D-2426-49B6-87CB-788CE53DD16C}"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38"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739"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740" name="Date Placeholder 3"/>
          <p:cNvSpPr>
            <a:spLocks noGrp="1"/>
          </p:cNvSpPr>
          <p:nvPr>
            <p:ph type="dt" sz="half" idx="10"/>
          </p:nvPr>
        </p:nvSpPr>
        <p:spPr/>
        <p:txBody>
          <a:bodyPr/>
          <a:lstStyle/>
          <a:p>
            <a:fld id="{B79CB241-5C46-43A6-93A9-28A1BE30CA19}" type="datetimeFigureOut">
              <a:rPr lang="en-IN" smtClean="0"/>
              <a:t>16-05-2023</a:t>
            </a:fld>
            <a:endParaRPr lang="en-IN"/>
          </a:p>
        </p:txBody>
      </p:sp>
      <p:sp>
        <p:nvSpPr>
          <p:cNvPr id="1048741" name="Footer Placeholder 4"/>
          <p:cNvSpPr>
            <a:spLocks noGrp="1"/>
          </p:cNvSpPr>
          <p:nvPr>
            <p:ph type="ftr" sz="quarter" idx="11"/>
          </p:nvPr>
        </p:nvSpPr>
        <p:spPr/>
        <p:txBody>
          <a:bodyPr/>
          <a:lstStyle/>
          <a:p>
            <a:endParaRPr lang="en-IN"/>
          </a:p>
        </p:txBody>
      </p:sp>
      <p:sp>
        <p:nvSpPr>
          <p:cNvPr id="1048742" name="Slide Number Placeholder 5"/>
          <p:cNvSpPr>
            <a:spLocks noGrp="1"/>
          </p:cNvSpPr>
          <p:nvPr>
            <p:ph type="sldNum" sz="quarter" idx="12"/>
          </p:nvPr>
        </p:nvSpPr>
        <p:spPr/>
        <p:txBody>
          <a:bodyPr/>
          <a:lstStyle/>
          <a:p>
            <a:fld id="{1BAEE82D-2426-49B6-87CB-788CE53DD16C}"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p:txBody>
          <a:bodyPr/>
          <a:lstStyle/>
          <a:p>
            <a:r>
              <a:rPr lang="en-US"/>
              <a:t>Click to edit Master title style</a:t>
            </a:r>
            <a:endParaRPr lang="en-IN"/>
          </a:p>
        </p:txBody>
      </p:sp>
      <p:sp>
        <p:nvSpPr>
          <p:cNvPr id="1048650"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1"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2" name="Date Placeholder 4"/>
          <p:cNvSpPr>
            <a:spLocks noGrp="1"/>
          </p:cNvSpPr>
          <p:nvPr>
            <p:ph type="dt" sz="half" idx="10"/>
          </p:nvPr>
        </p:nvSpPr>
        <p:spPr/>
        <p:txBody>
          <a:bodyPr/>
          <a:lstStyle/>
          <a:p>
            <a:fld id="{B79CB241-5C46-43A6-93A9-28A1BE30CA19}" type="datetimeFigureOut">
              <a:rPr lang="en-IN" smtClean="0"/>
              <a:t>16-05-2023</a:t>
            </a:fld>
            <a:endParaRPr lang="en-IN"/>
          </a:p>
        </p:txBody>
      </p:sp>
      <p:sp>
        <p:nvSpPr>
          <p:cNvPr id="1048653" name="Footer Placeholder 5"/>
          <p:cNvSpPr>
            <a:spLocks noGrp="1"/>
          </p:cNvSpPr>
          <p:nvPr>
            <p:ph type="ftr" sz="quarter" idx="11"/>
          </p:nvPr>
        </p:nvSpPr>
        <p:spPr/>
        <p:txBody>
          <a:bodyPr/>
          <a:lstStyle/>
          <a:p>
            <a:endParaRPr lang="en-IN"/>
          </a:p>
        </p:txBody>
      </p:sp>
      <p:sp>
        <p:nvSpPr>
          <p:cNvPr id="1048654" name="Slide Number Placeholder 6"/>
          <p:cNvSpPr>
            <a:spLocks noGrp="1"/>
          </p:cNvSpPr>
          <p:nvPr>
            <p:ph type="sldNum" sz="quarter" idx="12"/>
          </p:nvPr>
        </p:nvSpPr>
        <p:spPr/>
        <p:txBody>
          <a:bodyPr/>
          <a:lstStyle/>
          <a:p>
            <a:fld id="{1BAEE82D-2426-49B6-87CB-788CE53DD16C}"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43"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1048744"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45"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46"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47"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48" name="Date Placeholder 6"/>
          <p:cNvSpPr>
            <a:spLocks noGrp="1"/>
          </p:cNvSpPr>
          <p:nvPr>
            <p:ph type="dt" sz="half" idx="10"/>
          </p:nvPr>
        </p:nvSpPr>
        <p:spPr/>
        <p:txBody>
          <a:bodyPr/>
          <a:lstStyle/>
          <a:p>
            <a:fld id="{B79CB241-5C46-43A6-93A9-28A1BE30CA19}" type="datetimeFigureOut">
              <a:rPr lang="en-IN" smtClean="0"/>
              <a:t>16-05-2023</a:t>
            </a:fld>
            <a:endParaRPr lang="en-IN"/>
          </a:p>
        </p:txBody>
      </p:sp>
      <p:sp>
        <p:nvSpPr>
          <p:cNvPr id="1048749" name="Footer Placeholder 7"/>
          <p:cNvSpPr>
            <a:spLocks noGrp="1"/>
          </p:cNvSpPr>
          <p:nvPr>
            <p:ph type="ftr" sz="quarter" idx="11"/>
          </p:nvPr>
        </p:nvSpPr>
        <p:spPr/>
        <p:txBody>
          <a:bodyPr/>
          <a:lstStyle/>
          <a:p>
            <a:endParaRPr lang="en-IN"/>
          </a:p>
        </p:txBody>
      </p:sp>
      <p:sp>
        <p:nvSpPr>
          <p:cNvPr id="1048750" name="Slide Number Placeholder 8"/>
          <p:cNvSpPr>
            <a:spLocks noGrp="1"/>
          </p:cNvSpPr>
          <p:nvPr>
            <p:ph type="sldNum" sz="quarter" idx="12"/>
          </p:nvPr>
        </p:nvSpPr>
        <p:spPr/>
        <p:txBody>
          <a:bodyPr/>
          <a:lstStyle/>
          <a:p>
            <a:fld id="{1BAEE82D-2426-49B6-87CB-788CE53DD16C}"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18" name="Title 1"/>
          <p:cNvSpPr>
            <a:spLocks noGrp="1"/>
          </p:cNvSpPr>
          <p:nvPr>
            <p:ph type="title"/>
          </p:nvPr>
        </p:nvSpPr>
        <p:spPr/>
        <p:txBody>
          <a:bodyPr/>
          <a:lstStyle/>
          <a:p>
            <a:r>
              <a:rPr lang="en-US"/>
              <a:t>Click to edit Master title style</a:t>
            </a:r>
            <a:endParaRPr lang="en-IN"/>
          </a:p>
        </p:txBody>
      </p:sp>
      <p:sp>
        <p:nvSpPr>
          <p:cNvPr id="1048719" name="Date Placeholder 2"/>
          <p:cNvSpPr>
            <a:spLocks noGrp="1"/>
          </p:cNvSpPr>
          <p:nvPr>
            <p:ph type="dt" sz="half" idx="10"/>
          </p:nvPr>
        </p:nvSpPr>
        <p:spPr/>
        <p:txBody>
          <a:bodyPr/>
          <a:lstStyle/>
          <a:p>
            <a:fld id="{B79CB241-5C46-43A6-93A9-28A1BE30CA19}" type="datetimeFigureOut">
              <a:rPr lang="en-IN" smtClean="0"/>
              <a:t>16-05-2023</a:t>
            </a:fld>
            <a:endParaRPr lang="en-IN"/>
          </a:p>
        </p:txBody>
      </p:sp>
      <p:sp>
        <p:nvSpPr>
          <p:cNvPr id="1048720" name="Footer Placeholder 3"/>
          <p:cNvSpPr>
            <a:spLocks noGrp="1"/>
          </p:cNvSpPr>
          <p:nvPr>
            <p:ph type="ftr" sz="quarter" idx="11"/>
          </p:nvPr>
        </p:nvSpPr>
        <p:spPr/>
        <p:txBody>
          <a:bodyPr/>
          <a:lstStyle/>
          <a:p>
            <a:endParaRPr lang="en-IN"/>
          </a:p>
        </p:txBody>
      </p:sp>
      <p:sp>
        <p:nvSpPr>
          <p:cNvPr id="1048721" name="Slide Number Placeholder 4"/>
          <p:cNvSpPr>
            <a:spLocks noGrp="1"/>
          </p:cNvSpPr>
          <p:nvPr>
            <p:ph type="sldNum" sz="quarter" idx="12"/>
          </p:nvPr>
        </p:nvSpPr>
        <p:spPr/>
        <p:txBody>
          <a:bodyPr/>
          <a:lstStyle/>
          <a:p>
            <a:fld id="{1BAEE82D-2426-49B6-87CB-788CE53DD16C}"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B79CB241-5C46-43A6-93A9-28A1BE30CA19}" type="datetimeFigureOut">
              <a:rPr lang="en-IN" smtClean="0"/>
              <a:t>16-05-2023</a:t>
            </a:fld>
            <a:endParaRPr lang="en-IN"/>
          </a:p>
        </p:txBody>
      </p:sp>
      <p:sp>
        <p:nvSpPr>
          <p:cNvPr id="1048582" name="Footer Placeholder 2"/>
          <p:cNvSpPr>
            <a:spLocks noGrp="1"/>
          </p:cNvSpPr>
          <p:nvPr>
            <p:ph type="ftr" sz="quarter" idx="11"/>
          </p:nvPr>
        </p:nvSpPr>
        <p:spPr/>
        <p:txBody>
          <a:bodyPr/>
          <a:lstStyle/>
          <a:p>
            <a:endParaRPr lang="en-IN"/>
          </a:p>
        </p:txBody>
      </p:sp>
      <p:sp>
        <p:nvSpPr>
          <p:cNvPr id="1048583" name="Slide Number Placeholder 3"/>
          <p:cNvSpPr>
            <a:spLocks noGrp="1"/>
          </p:cNvSpPr>
          <p:nvPr>
            <p:ph type="sldNum" sz="quarter" idx="12"/>
          </p:nvPr>
        </p:nvSpPr>
        <p:spPr/>
        <p:txBody>
          <a:bodyPr/>
          <a:lstStyle/>
          <a:p>
            <a:fld id="{1BAEE82D-2426-49B6-87CB-788CE53DD16C}"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51"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752"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5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54" name="Date Placeholder 4"/>
          <p:cNvSpPr>
            <a:spLocks noGrp="1"/>
          </p:cNvSpPr>
          <p:nvPr>
            <p:ph type="dt" sz="half" idx="10"/>
          </p:nvPr>
        </p:nvSpPr>
        <p:spPr/>
        <p:txBody>
          <a:bodyPr/>
          <a:lstStyle/>
          <a:p>
            <a:fld id="{B79CB241-5C46-43A6-93A9-28A1BE30CA19}" type="datetimeFigureOut">
              <a:rPr lang="en-IN" smtClean="0"/>
              <a:t>16-05-2023</a:t>
            </a:fld>
            <a:endParaRPr lang="en-IN"/>
          </a:p>
        </p:txBody>
      </p:sp>
      <p:sp>
        <p:nvSpPr>
          <p:cNvPr id="1048755" name="Footer Placeholder 5"/>
          <p:cNvSpPr>
            <a:spLocks noGrp="1"/>
          </p:cNvSpPr>
          <p:nvPr>
            <p:ph type="ftr" sz="quarter" idx="11"/>
          </p:nvPr>
        </p:nvSpPr>
        <p:spPr/>
        <p:txBody>
          <a:bodyPr/>
          <a:lstStyle/>
          <a:p>
            <a:endParaRPr lang="en-IN"/>
          </a:p>
        </p:txBody>
      </p:sp>
      <p:sp>
        <p:nvSpPr>
          <p:cNvPr id="1048756" name="Slide Number Placeholder 6"/>
          <p:cNvSpPr>
            <a:spLocks noGrp="1"/>
          </p:cNvSpPr>
          <p:nvPr>
            <p:ph type="sldNum" sz="quarter" idx="12"/>
          </p:nvPr>
        </p:nvSpPr>
        <p:spPr/>
        <p:txBody>
          <a:bodyPr/>
          <a:lstStyle/>
          <a:p>
            <a:fld id="{1BAEE82D-2426-49B6-87CB-788CE53DD16C}"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27"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728"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04872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30" name="Date Placeholder 4"/>
          <p:cNvSpPr>
            <a:spLocks noGrp="1"/>
          </p:cNvSpPr>
          <p:nvPr>
            <p:ph type="dt" sz="half" idx="10"/>
          </p:nvPr>
        </p:nvSpPr>
        <p:spPr/>
        <p:txBody>
          <a:bodyPr/>
          <a:lstStyle/>
          <a:p>
            <a:fld id="{B79CB241-5C46-43A6-93A9-28A1BE30CA19}" type="datetimeFigureOut">
              <a:rPr lang="en-IN" smtClean="0"/>
              <a:t>16-05-2023</a:t>
            </a:fld>
            <a:endParaRPr lang="en-IN"/>
          </a:p>
        </p:txBody>
      </p:sp>
      <p:sp>
        <p:nvSpPr>
          <p:cNvPr id="1048731" name="Footer Placeholder 5"/>
          <p:cNvSpPr>
            <a:spLocks noGrp="1"/>
          </p:cNvSpPr>
          <p:nvPr>
            <p:ph type="ftr" sz="quarter" idx="11"/>
          </p:nvPr>
        </p:nvSpPr>
        <p:spPr/>
        <p:txBody>
          <a:bodyPr/>
          <a:lstStyle/>
          <a:p>
            <a:endParaRPr lang="en-IN"/>
          </a:p>
        </p:txBody>
      </p:sp>
      <p:sp>
        <p:nvSpPr>
          <p:cNvPr id="1048732" name="Slide Number Placeholder 6"/>
          <p:cNvSpPr>
            <a:spLocks noGrp="1"/>
          </p:cNvSpPr>
          <p:nvPr>
            <p:ph type="sldNum" sz="quarter" idx="12"/>
          </p:nvPr>
        </p:nvSpPr>
        <p:spPr/>
        <p:txBody>
          <a:bodyPr/>
          <a:lstStyle/>
          <a:p>
            <a:fld id="{1BAEE82D-2426-49B6-87CB-788CE53DD16C}"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9CB241-5C46-43A6-93A9-28A1BE30CA19}" type="datetimeFigureOut">
              <a:rPr lang="en-IN" smtClean="0"/>
              <a:t>16-05-2023</a:t>
            </a:fld>
            <a:endParaRPr lang="en-IN"/>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AEE82D-2426-49B6-87CB-788CE53DD16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Rectangle 1"/>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8585" name="Freeform: Shape 23"/>
          <p:cNvSpPr/>
          <p:nvPr/>
        </p:nvSpPr>
        <p:spPr>
          <a:xfrm rot="7862527">
            <a:off x="9659887" y="-893048"/>
            <a:ext cx="2700417" cy="3275842"/>
          </a:xfrm>
          <a:custGeom>
            <a:avLst/>
            <a:gdLst>
              <a:gd name="connsiteX0" fmla="*/ 504881 w 2700417"/>
              <a:gd name="connsiteY0" fmla="*/ 805031 h 3275842"/>
              <a:gd name="connsiteX1" fmla="*/ 1408478 w 2700417"/>
              <a:gd name="connsiteY1" fmla="*/ 0 h 3275842"/>
              <a:gd name="connsiteX2" fmla="*/ 1451406 w 2700417"/>
              <a:gd name="connsiteY2" fmla="*/ 11038 h 3275842"/>
              <a:gd name="connsiteX3" fmla="*/ 2209560 w 2700417"/>
              <a:gd name="connsiteY3" fmla="*/ 482288 h 3275842"/>
              <a:gd name="connsiteX4" fmla="*/ 2294495 w 2700417"/>
              <a:gd name="connsiteY4" fmla="*/ 578009 h 3275842"/>
              <a:gd name="connsiteX5" fmla="*/ 2638845 w 2700417"/>
              <a:gd name="connsiteY5" fmla="*/ 1243239 h 3275842"/>
              <a:gd name="connsiteX6" fmla="*/ 2641865 w 2700417"/>
              <a:gd name="connsiteY6" fmla="*/ 1256713 h 3275842"/>
              <a:gd name="connsiteX7" fmla="*/ 794550 w 2700417"/>
              <a:gd name="connsiteY7" fmla="*/ 2167508 h 3275842"/>
              <a:gd name="connsiteX8" fmla="*/ 0 w 2700417"/>
              <a:gd name="connsiteY8" fmla="*/ 1254838 h 3275842"/>
              <a:gd name="connsiteX9" fmla="*/ 408460 w 2700417"/>
              <a:gd name="connsiteY9" fmla="*/ 890934 h 3275842"/>
              <a:gd name="connsiteX10" fmla="*/ 2666872 w 2700417"/>
              <a:gd name="connsiteY10" fmla="*/ 1368282 h 3275842"/>
              <a:gd name="connsiteX11" fmla="*/ 2672653 w 2700417"/>
              <a:gd name="connsiteY11" fmla="*/ 1394073 h 3275842"/>
              <a:gd name="connsiteX12" fmla="*/ 2700417 w 2700417"/>
              <a:gd name="connsiteY12" fmla="*/ 1708741 h 3275842"/>
              <a:gd name="connsiteX13" fmla="*/ 2690953 w 2700417"/>
              <a:gd name="connsiteY13" fmla="*/ 1893293 h 3275842"/>
              <a:gd name="connsiteX14" fmla="*/ 2686823 w 2700417"/>
              <a:gd name="connsiteY14" fmla="*/ 1919933 h 3275842"/>
              <a:gd name="connsiteX15" fmla="*/ 868241 w 2700417"/>
              <a:gd name="connsiteY15" fmla="*/ 1535549 h 3275842"/>
              <a:gd name="connsiteX16" fmla="*/ 806620 w 2700417"/>
              <a:gd name="connsiteY16" fmla="*/ 1575666 h 3275842"/>
              <a:gd name="connsiteX17" fmla="*/ 846737 w 2700417"/>
              <a:gd name="connsiteY17" fmla="*/ 1637288 h 3275842"/>
              <a:gd name="connsiteX18" fmla="*/ 2670869 w 2700417"/>
              <a:gd name="connsiteY18" fmla="*/ 2022844 h 3275842"/>
              <a:gd name="connsiteX19" fmla="*/ 2663184 w 2700417"/>
              <a:gd name="connsiteY19" fmla="*/ 2072415 h 3275842"/>
              <a:gd name="connsiteX20" fmla="*/ 2556477 w 2700417"/>
              <a:gd name="connsiteY20" fmla="*/ 2410624 h 3275842"/>
              <a:gd name="connsiteX21" fmla="*/ 2500345 w 2700417"/>
              <a:gd name="connsiteY21" fmla="*/ 2528052 h 3275842"/>
              <a:gd name="connsiteX22" fmla="*/ 1759441 w 2700417"/>
              <a:gd name="connsiteY22" fmla="*/ 3275842 h 3275842"/>
              <a:gd name="connsiteX23" fmla="*/ 907943 w 2700417"/>
              <a:gd name="connsiteY23" fmla="*/ 2297758 h 3275842"/>
              <a:gd name="connsiteX24" fmla="*/ 2446333 w 2700417"/>
              <a:gd name="connsiteY24" fmla="*/ 2622919 h 3275842"/>
              <a:gd name="connsiteX25" fmla="*/ 2426123 w 2700417"/>
              <a:gd name="connsiteY25" fmla="*/ 2657826 h 3275842"/>
              <a:gd name="connsiteX26" fmla="*/ 2007639 w 2700417"/>
              <a:gd name="connsiteY26" fmla="*/ 3117060 h 327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00417" h="3275842">
                <a:moveTo>
                  <a:pt x="504881" y="805031"/>
                </a:moveTo>
                <a:lnTo>
                  <a:pt x="1408478" y="0"/>
                </a:lnTo>
                <a:lnTo>
                  <a:pt x="1451406" y="11038"/>
                </a:lnTo>
                <a:cubicBezTo>
                  <a:pt x="1743635" y="101931"/>
                  <a:pt x="2003535" y="266198"/>
                  <a:pt x="2209560" y="482288"/>
                </a:cubicBezTo>
                <a:cubicBezTo>
                  <a:pt x="2238992" y="513159"/>
                  <a:pt x="2267325" y="545086"/>
                  <a:pt x="2294495" y="578009"/>
                </a:cubicBezTo>
                <a:cubicBezTo>
                  <a:pt x="2452988" y="770058"/>
                  <a:pt x="2571928" y="995957"/>
                  <a:pt x="2638845" y="1243239"/>
                </a:cubicBezTo>
                <a:lnTo>
                  <a:pt x="2641865" y="1256713"/>
                </a:lnTo>
                <a:close/>
                <a:moveTo>
                  <a:pt x="794550" y="2167508"/>
                </a:moveTo>
                <a:lnTo>
                  <a:pt x="0" y="1254838"/>
                </a:lnTo>
                <a:lnTo>
                  <a:pt x="408460" y="890934"/>
                </a:lnTo>
                <a:lnTo>
                  <a:pt x="2666872" y="1368282"/>
                </a:lnTo>
                <a:lnTo>
                  <a:pt x="2672653" y="1394073"/>
                </a:lnTo>
                <a:cubicBezTo>
                  <a:pt x="2690896" y="1496207"/>
                  <a:pt x="2700417" y="1601362"/>
                  <a:pt x="2700417" y="1708741"/>
                </a:cubicBezTo>
                <a:cubicBezTo>
                  <a:pt x="2700417" y="1771059"/>
                  <a:pt x="2697211" y="1832629"/>
                  <a:pt x="2690953" y="1893293"/>
                </a:cubicBezTo>
                <a:lnTo>
                  <a:pt x="2686823" y="1919933"/>
                </a:lnTo>
                <a:lnTo>
                  <a:pt x="868241" y="1535549"/>
                </a:lnTo>
                <a:cubicBezTo>
                  <a:pt x="840146" y="1529611"/>
                  <a:pt x="812557" y="1547572"/>
                  <a:pt x="806620" y="1575666"/>
                </a:cubicBezTo>
                <a:cubicBezTo>
                  <a:pt x="800681" y="1603760"/>
                  <a:pt x="818643" y="1631349"/>
                  <a:pt x="846737" y="1637288"/>
                </a:cubicBezTo>
                <a:lnTo>
                  <a:pt x="2670869" y="2022844"/>
                </a:lnTo>
                <a:lnTo>
                  <a:pt x="2663184" y="2072415"/>
                </a:lnTo>
                <a:cubicBezTo>
                  <a:pt x="2638778" y="2189812"/>
                  <a:pt x="2602792" y="2302964"/>
                  <a:pt x="2556477" y="2410624"/>
                </a:cubicBezTo>
                <a:lnTo>
                  <a:pt x="2500345" y="2528052"/>
                </a:lnTo>
                <a:close/>
                <a:moveTo>
                  <a:pt x="1759441" y="3275842"/>
                </a:moveTo>
                <a:lnTo>
                  <a:pt x="907943" y="2297758"/>
                </a:lnTo>
                <a:lnTo>
                  <a:pt x="2446333" y="2622919"/>
                </a:lnTo>
                <a:lnTo>
                  <a:pt x="2426123" y="2657826"/>
                </a:lnTo>
                <a:cubicBezTo>
                  <a:pt x="2314439" y="2834360"/>
                  <a:pt x="2172518" y="2989864"/>
                  <a:pt x="2007639" y="3117060"/>
                </a:cubicBezTo>
                <a:close/>
              </a:path>
            </a:pathLst>
          </a:custGeom>
          <a:solidFill>
            <a:srgbClr val="09FF67"/>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8586" name="Circle: Hollow 28"/>
          <p:cNvSpPr/>
          <p:nvPr/>
        </p:nvSpPr>
        <p:spPr>
          <a:xfrm>
            <a:off x="7192627" y="4520712"/>
            <a:ext cx="618594" cy="591345"/>
          </a:xfrm>
          <a:prstGeom prst="donut">
            <a:avLst>
              <a:gd name="adj" fmla="val 20166"/>
            </a:avLst>
          </a:prstGeom>
          <a:solidFill>
            <a:srgbClr val="09FF67">
              <a:alpha val="63000"/>
            </a:srgb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097152" name="Graphic 40" descr="Document with solid fill"/>
          <p:cNvPicPr>
            <a:picLocks noChangeAspect="1"/>
          </p:cNvPicPr>
          <p:nvPr/>
        </p:nvPicPr>
        <p:blipFill>
          <a:blip r:embed="rId2"/>
          <a:stretch>
            <a:fillRect/>
          </a:stretch>
        </p:blipFill>
        <p:spPr>
          <a:xfrm>
            <a:off x="670247" y="2157881"/>
            <a:ext cx="1017090" cy="1017090"/>
          </a:xfrm>
          <a:prstGeom prst="rect">
            <a:avLst/>
          </a:prstGeom>
          <a:effectLst>
            <a:glow rad="101600">
              <a:schemeClr val="accent4">
                <a:satMod val="175000"/>
                <a:alpha val="40000"/>
              </a:schemeClr>
            </a:glow>
          </a:effectLst>
        </p:spPr>
      </p:pic>
      <p:sp>
        <p:nvSpPr>
          <p:cNvPr id="1048587" name="Circle: Hollow 29"/>
          <p:cNvSpPr/>
          <p:nvPr/>
        </p:nvSpPr>
        <p:spPr>
          <a:xfrm>
            <a:off x="1137525" y="3398602"/>
            <a:ext cx="618594" cy="591345"/>
          </a:xfrm>
          <a:prstGeom prst="donut">
            <a:avLst>
              <a:gd name="adj" fmla="val 20166"/>
            </a:avLst>
          </a:prstGeom>
          <a:solidFill>
            <a:srgbClr val="09FF67">
              <a:alpha val="63000"/>
            </a:srgbClr>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48588" name="Circle: Hollow 30"/>
          <p:cNvSpPr/>
          <p:nvPr/>
        </p:nvSpPr>
        <p:spPr>
          <a:xfrm>
            <a:off x="10956051" y="4702056"/>
            <a:ext cx="618594" cy="591345"/>
          </a:xfrm>
          <a:prstGeom prst="donut">
            <a:avLst>
              <a:gd name="adj" fmla="val 20166"/>
            </a:avLst>
          </a:prstGeom>
          <a:solidFill>
            <a:srgbClr val="09FF67">
              <a:alpha val="63000"/>
            </a:srgb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48589" name="Circle: Hollow 31"/>
          <p:cNvSpPr/>
          <p:nvPr/>
        </p:nvSpPr>
        <p:spPr>
          <a:xfrm>
            <a:off x="4204599" y="5350014"/>
            <a:ext cx="618594" cy="591345"/>
          </a:xfrm>
          <a:prstGeom prst="donut">
            <a:avLst>
              <a:gd name="adj" fmla="val 20166"/>
            </a:avLst>
          </a:prstGeom>
          <a:solidFill>
            <a:srgbClr val="09FF67">
              <a:alpha val="63000"/>
            </a:srgb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48590" name="Rectangle: Rounded Corners 38"/>
          <p:cNvSpPr/>
          <p:nvPr/>
        </p:nvSpPr>
        <p:spPr>
          <a:xfrm>
            <a:off x="5946778" y="4958135"/>
            <a:ext cx="6141316" cy="1718521"/>
          </a:xfrm>
          <a:prstGeom prst="roundRect">
            <a:avLst>
              <a:gd name="adj" fmla="val 3195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dirty="0">
                <a:solidFill>
                  <a:schemeClr val="tx1"/>
                </a:solidFill>
                <a:latin typeface="Bahnschrift SemiBold" panose="020B0502040204020203" pitchFamily="34" charset="0"/>
              </a:rPr>
              <a:t>Batch              : </a:t>
            </a:r>
            <a:r>
              <a:rPr lang="en-IN" dirty="0" err="1">
                <a:solidFill>
                  <a:schemeClr val="tx1"/>
                </a:solidFill>
                <a:latin typeface="Bahnschrift SemiBold" panose="020B0502040204020203" pitchFamily="34" charset="0"/>
              </a:rPr>
              <a:t>Kingsly</a:t>
            </a:r>
            <a:r>
              <a:rPr lang="en-IN" dirty="0">
                <a:solidFill>
                  <a:schemeClr val="tx1"/>
                </a:solidFill>
                <a:latin typeface="Bahnschrift SemiBold" panose="020B0502040204020203" pitchFamily="34" charset="0"/>
              </a:rPr>
              <a:t> </a:t>
            </a:r>
            <a:r>
              <a:rPr lang="en-IN" dirty="0" err="1">
                <a:solidFill>
                  <a:schemeClr val="tx1"/>
                </a:solidFill>
                <a:latin typeface="Bahnschrift SemiBold" panose="020B0502040204020203" pitchFamily="34" charset="0"/>
              </a:rPr>
              <a:t>Kirubakaran</a:t>
            </a:r>
            <a:r>
              <a:rPr lang="en-IN" dirty="0">
                <a:solidFill>
                  <a:schemeClr val="tx1"/>
                </a:solidFill>
                <a:latin typeface="Bahnschrift SemiBold" panose="020B0502040204020203" pitchFamily="34" charset="0"/>
              </a:rPr>
              <a:t> L 953219106014</a:t>
            </a:r>
          </a:p>
          <a:p>
            <a:pPr algn="l"/>
            <a:r>
              <a:rPr lang="en-IN" dirty="0">
                <a:solidFill>
                  <a:schemeClr val="tx1"/>
                </a:solidFill>
                <a:latin typeface="Bahnschrift SemiBold" panose="020B0502040204020203" pitchFamily="34" charset="0"/>
              </a:rPr>
              <a:t>Members</a:t>
            </a:r>
            <a:r>
              <a:rPr lang="en-IN" dirty="0">
                <a:latin typeface="Bahnschrift SemiBold" panose="020B0502040204020203" pitchFamily="34" charset="0"/>
              </a:rPr>
              <a:t>           	     </a:t>
            </a:r>
            <a:r>
              <a:rPr lang="en-IN" dirty="0">
                <a:solidFill>
                  <a:schemeClr val="tx1"/>
                </a:solidFill>
                <a:latin typeface="Bahnschrift SemiBold" panose="020B0502040204020203" pitchFamily="34" charset="0"/>
              </a:rPr>
              <a:t>Kishore Anton M 953219106015</a:t>
            </a:r>
          </a:p>
          <a:p>
            <a:pPr algn="l"/>
            <a:r>
              <a:rPr lang="en-US" dirty="0">
                <a:latin typeface="Bahnschrift SemiBold" panose="020B0502040204020203" pitchFamily="34" charset="0"/>
              </a:rPr>
              <a:t>                                       </a:t>
            </a:r>
            <a:r>
              <a:rPr lang="en-US" dirty="0">
                <a:solidFill>
                  <a:schemeClr val="tx1"/>
                </a:solidFill>
                <a:latin typeface="Bahnschrift SemiBold" panose="020B0502040204020203" pitchFamily="34" charset="0"/>
              </a:rPr>
              <a:t>Siva Kumar T  </a:t>
            </a:r>
            <a:r>
              <a:rPr lang="en-IN" dirty="0">
                <a:solidFill>
                  <a:schemeClr val="tx1"/>
                </a:solidFill>
                <a:latin typeface="Bahnschrift SemiBold" panose="020B0502040204020203" pitchFamily="34" charset="0"/>
              </a:rPr>
              <a:t>953219106035</a:t>
            </a:r>
            <a:endParaRPr lang="en-US" dirty="0">
              <a:solidFill>
                <a:schemeClr val="tx1"/>
              </a:solidFill>
              <a:latin typeface="Bahnschrift SemiBold" panose="020B0502040204020203" pitchFamily="34" charset="0"/>
            </a:endParaRPr>
          </a:p>
          <a:p>
            <a:pPr algn="l"/>
            <a:r>
              <a:rPr lang="en-US" dirty="0">
                <a:latin typeface="Bahnschrift SemiBold" panose="020B0502040204020203" pitchFamily="34" charset="0"/>
              </a:rPr>
              <a:t>                                            </a:t>
            </a:r>
            <a:r>
              <a:rPr lang="en-US" dirty="0" err="1">
                <a:solidFill>
                  <a:schemeClr val="tx1"/>
                </a:solidFill>
                <a:latin typeface="Bahnschrift SemiBold" panose="020B0502040204020203" pitchFamily="34" charset="0"/>
              </a:rPr>
              <a:t>Sivanraj</a:t>
            </a:r>
            <a:r>
              <a:rPr lang="en-US" dirty="0">
                <a:solidFill>
                  <a:schemeClr val="tx1"/>
                </a:solidFill>
                <a:latin typeface="Bahnschrift SemiBold" panose="020B0502040204020203" pitchFamily="34" charset="0"/>
              </a:rPr>
              <a:t> M </a:t>
            </a:r>
            <a:r>
              <a:rPr lang="en-IN" dirty="0">
                <a:solidFill>
                  <a:schemeClr val="tx1"/>
                </a:solidFill>
                <a:latin typeface="Bahnschrift SemiBold" panose="020B0502040204020203" pitchFamily="34" charset="0"/>
              </a:rPr>
              <a:t>953219106036     </a:t>
            </a:r>
            <a:endParaRPr lang="en-US" dirty="0">
              <a:solidFill>
                <a:schemeClr val="tx1"/>
              </a:solidFill>
              <a:latin typeface="Bahnschrift SemiBold" panose="020B0502040204020203" pitchFamily="34" charset="0"/>
            </a:endParaRPr>
          </a:p>
          <a:p>
            <a:pPr algn="l"/>
            <a:r>
              <a:rPr lang="en-US" dirty="0">
                <a:solidFill>
                  <a:schemeClr val="tx1"/>
                </a:solidFill>
                <a:latin typeface="Bahnschrift SemiBold" panose="020B0502040204020203" pitchFamily="34" charset="0"/>
              </a:rPr>
              <a:t> Supervisor     : </a:t>
            </a:r>
            <a:r>
              <a:rPr lang="en-US" dirty="0" err="1">
                <a:solidFill>
                  <a:schemeClr val="tx1"/>
                </a:solidFill>
                <a:latin typeface="Bahnschrift SemiBold" panose="020B0502040204020203" pitchFamily="34" charset="0"/>
              </a:rPr>
              <a:t>Dr.A.Mookambiga</a:t>
            </a:r>
            <a:r>
              <a:rPr lang="en-US" dirty="0">
                <a:solidFill>
                  <a:schemeClr val="tx1"/>
                </a:solidFill>
                <a:latin typeface="Bahnschrift SemiBold" panose="020B0502040204020203" pitchFamily="34" charset="0"/>
              </a:rPr>
              <a:t>  </a:t>
            </a:r>
            <a:r>
              <a:rPr lang="en-US" dirty="0" err="1">
                <a:solidFill>
                  <a:schemeClr val="tx1"/>
                </a:solidFill>
                <a:latin typeface="Bahnschrift SemiBold" panose="020B0502040204020203" pitchFamily="34" charset="0"/>
              </a:rPr>
              <a:t>M.Tech</a:t>
            </a:r>
            <a:r>
              <a:rPr lang="en-US" dirty="0">
                <a:solidFill>
                  <a:schemeClr val="tx1"/>
                </a:solidFill>
                <a:latin typeface="Bahnschrift SemiBold" panose="020B0502040204020203" pitchFamily="34" charset="0"/>
              </a:rPr>
              <a:t>., </a:t>
            </a:r>
            <a:r>
              <a:rPr lang="en-US" dirty="0" err="1">
                <a:solidFill>
                  <a:schemeClr val="tx1"/>
                </a:solidFill>
                <a:latin typeface="Bahnschrift SemiBold" panose="020B0502040204020203" pitchFamily="34" charset="0"/>
              </a:rPr>
              <a:t>Ph.D</a:t>
            </a:r>
            <a:endParaRPr lang="en-IN" dirty="0"/>
          </a:p>
        </p:txBody>
      </p:sp>
      <p:pic>
        <p:nvPicPr>
          <p:cNvPr id="2097153" name="Graphic 49" descr="Call center with solid fill"/>
          <p:cNvPicPr>
            <a:picLocks noChangeAspect="1"/>
          </p:cNvPicPr>
          <p:nvPr/>
        </p:nvPicPr>
        <p:blipFill>
          <a:blip r:embed="rId3"/>
          <a:stretch>
            <a:fillRect/>
          </a:stretch>
        </p:blipFill>
        <p:spPr>
          <a:xfrm>
            <a:off x="10133584" y="3387336"/>
            <a:ext cx="1133376" cy="1133376"/>
          </a:xfrm>
          <a:prstGeom prst="rect">
            <a:avLst/>
          </a:prstGeom>
          <a:effectLst>
            <a:glow rad="101600">
              <a:schemeClr val="accent4">
                <a:satMod val="175000"/>
                <a:alpha val="40000"/>
              </a:schemeClr>
            </a:glow>
          </a:effectLst>
        </p:spPr>
      </p:pic>
      <p:grpSp>
        <p:nvGrpSpPr>
          <p:cNvPr id="26" name="Group 80"/>
          <p:cNvGrpSpPr/>
          <p:nvPr/>
        </p:nvGrpSpPr>
        <p:grpSpPr>
          <a:xfrm>
            <a:off x="1809750" y="2130341"/>
            <a:ext cx="8325446" cy="2303033"/>
            <a:chOff x="1422746" y="2364381"/>
            <a:chExt cx="8721157" cy="2049864"/>
          </a:xfrm>
        </p:grpSpPr>
        <p:cxnSp>
          <p:nvCxnSpPr>
            <p:cNvPr id="3145728" name="Connector: Curved 60"/>
            <p:cNvCxnSpPr>
              <a:cxnSpLocks/>
            </p:cNvCxnSpPr>
            <p:nvPr/>
          </p:nvCxnSpPr>
          <p:spPr>
            <a:xfrm>
              <a:off x="1422746" y="2835371"/>
              <a:ext cx="2299003" cy="1548533"/>
            </a:xfrm>
            <a:prstGeom prst="curvedConnector3">
              <a:avLst>
                <a:gd name="adj1" fmla="val 50000"/>
              </a:avLst>
            </a:prstGeom>
            <a:ln w="57150">
              <a:solidFill>
                <a:srgbClr val="09FF67">
                  <a:alpha val="50000"/>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45729" name="Connector: Curved 64"/>
            <p:cNvCxnSpPr>
              <a:cxnSpLocks/>
            </p:cNvCxnSpPr>
            <p:nvPr/>
          </p:nvCxnSpPr>
          <p:spPr>
            <a:xfrm flipV="1">
              <a:off x="5756407" y="2364381"/>
              <a:ext cx="1791540" cy="657571"/>
            </a:xfrm>
            <a:prstGeom prst="curvedConnector3">
              <a:avLst>
                <a:gd name="adj1" fmla="val 73391"/>
              </a:avLst>
            </a:prstGeom>
            <a:ln w="57150">
              <a:solidFill>
                <a:srgbClr val="09FF67">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45730" name="Connector: Curved 70"/>
            <p:cNvCxnSpPr>
              <a:cxnSpLocks/>
            </p:cNvCxnSpPr>
            <p:nvPr/>
          </p:nvCxnSpPr>
          <p:spPr>
            <a:xfrm>
              <a:off x="7515705" y="2364382"/>
              <a:ext cx="2628198" cy="1784786"/>
            </a:xfrm>
            <a:prstGeom prst="curvedConnector3">
              <a:avLst>
                <a:gd name="adj1" fmla="val 50000"/>
              </a:avLst>
            </a:prstGeom>
            <a:ln w="57150">
              <a:solidFill>
                <a:srgbClr val="09FF67">
                  <a:alpha val="50000"/>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45731" name="Connector: Curved 93"/>
            <p:cNvCxnSpPr>
              <a:cxnSpLocks/>
            </p:cNvCxnSpPr>
            <p:nvPr/>
          </p:nvCxnSpPr>
          <p:spPr>
            <a:xfrm flipV="1">
              <a:off x="3457404" y="3004625"/>
              <a:ext cx="2455319" cy="1409620"/>
            </a:xfrm>
            <a:prstGeom prst="curvedConnector3">
              <a:avLst>
                <a:gd name="adj1" fmla="val 50000"/>
              </a:avLst>
            </a:prstGeom>
            <a:ln w="57150">
              <a:solidFill>
                <a:srgbClr val="09FF67">
                  <a:alpha val="50000"/>
                </a:srgb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048591" name="TextBox 24"/>
          <p:cNvSpPr txBox="1"/>
          <p:nvPr/>
        </p:nvSpPr>
        <p:spPr>
          <a:xfrm flipH="1">
            <a:off x="462520" y="2136718"/>
            <a:ext cx="11266959" cy="2523768"/>
          </a:xfrm>
          <a:prstGeom prst="rect">
            <a:avLst/>
          </a:prstGeom>
          <a:noFill/>
        </p:spPr>
        <p:txBody>
          <a:bodyPr wrap="square" rtlCol="0">
            <a:spAutoFit/>
          </a:bodyPr>
          <a:lstStyle/>
          <a:p>
            <a:pPr algn="ctr"/>
            <a:r>
              <a:rPr lang="en-IN" sz="4800" spc="300" dirty="0">
                <a:ln>
                  <a:solidFill>
                    <a:schemeClr val="accent2">
                      <a:lumMod val="75000"/>
                    </a:schemeClr>
                  </a:solidFill>
                </a:ln>
                <a:solidFill>
                  <a:schemeClr val="bg1"/>
                </a:solidFill>
                <a:effectLst>
                  <a:glow rad="228600">
                    <a:schemeClr val="accent2">
                      <a:satMod val="175000"/>
                      <a:alpha val="40000"/>
                    </a:schemeClr>
                  </a:glow>
                </a:effectLst>
                <a:latin typeface="Segoe UI Black" panose="020B0A02040204020203" pitchFamily="34" charset="0"/>
                <a:ea typeface="Segoe UI Black" panose="020B0A02040204020203" pitchFamily="34" charset="0"/>
              </a:rPr>
              <a:t>DEVELOPMENT OF AN AUTOMATED TEXT TO SPEECH FOR VISUALLY IMPAIRED</a:t>
            </a:r>
            <a:endParaRPr lang="en-IN" sz="4800" spc="300" dirty="0">
              <a:ln>
                <a:solidFill>
                  <a:schemeClr val="accent2">
                    <a:lumMod val="75000"/>
                  </a:schemeClr>
                </a:solidFill>
              </a:ln>
              <a:solidFill>
                <a:schemeClr val="bg1"/>
              </a:solidFill>
              <a:effectLst>
                <a:glow rad="228600">
                  <a:schemeClr val="accent2">
                    <a:satMod val="175000"/>
                    <a:alpha val="40000"/>
                  </a:schemeClr>
                </a:glow>
              </a:effectLst>
            </a:endParaRPr>
          </a:p>
          <a:p>
            <a:endParaRPr lang="en-IN" sz="1400" dirty="0"/>
          </a:p>
        </p:txBody>
      </p:sp>
      <p:sp>
        <p:nvSpPr>
          <p:cNvPr id="1048592" name="Circle: Hollow 107"/>
          <p:cNvSpPr/>
          <p:nvPr/>
        </p:nvSpPr>
        <p:spPr>
          <a:xfrm>
            <a:off x="7501924" y="568837"/>
            <a:ext cx="618594" cy="591345"/>
          </a:xfrm>
          <a:prstGeom prst="donut">
            <a:avLst>
              <a:gd name="adj" fmla="val 27468"/>
            </a:avLst>
          </a:prstGeom>
          <a:solidFill>
            <a:srgbClr val="09FF67">
              <a:alpha val="63000"/>
            </a:srgbClr>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48593" name="Freeform: Shape 32"/>
          <p:cNvSpPr/>
          <p:nvPr/>
        </p:nvSpPr>
        <p:spPr>
          <a:xfrm>
            <a:off x="1" y="0"/>
            <a:ext cx="309297" cy="487687"/>
          </a:xfrm>
          <a:custGeom>
            <a:avLst/>
            <a:gdLst>
              <a:gd name="connsiteX0" fmla="*/ 0 w 309297"/>
              <a:gd name="connsiteY0" fmla="*/ 0 h 487687"/>
              <a:gd name="connsiteX1" fmla="*/ 233429 w 309297"/>
              <a:gd name="connsiteY1" fmla="*/ 0 h 487687"/>
              <a:gd name="connsiteX2" fmla="*/ 256474 w 309297"/>
              <a:gd name="connsiteY2" fmla="*/ 26700 h 487687"/>
              <a:gd name="connsiteX3" fmla="*/ 309297 w 309297"/>
              <a:gd name="connsiteY3" fmla="*/ 192014 h 487687"/>
              <a:gd name="connsiteX4" fmla="*/ 0 w 309297"/>
              <a:gd name="connsiteY4" fmla="*/ 487687 h 487687"/>
              <a:gd name="connsiteX5" fmla="*/ 0 w 309297"/>
              <a:gd name="connsiteY5" fmla="*/ 368436 h 487687"/>
              <a:gd name="connsiteX6" fmla="*/ 190046 w 309297"/>
              <a:gd name="connsiteY6" fmla="*/ 192014 h 487687"/>
              <a:gd name="connsiteX7" fmla="*/ 0 w 309297"/>
              <a:gd name="connsiteY7" fmla="*/ 15592 h 4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297" h="487687">
                <a:moveTo>
                  <a:pt x="0" y="0"/>
                </a:moveTo>
                <a:lnTo>
                  <a:pt x="233429" y="0"/>
                </a:lnTo>
                <a:lnTo>
                  <a:pt x="256474" y="26700"/>
                </a:lnTo>
                <a:cubicBezTo>
                  <a:pt x="289824" y="73890"/>
                  <a:pt x="309297" y="130778"/>
                  <a:pt x="309297" y="192014"/>
                </a:cubicBezTo>
                <a:cubicBezTo>
                  <a:pt x="309297" y="355310"/>
                  <a:pt x="170820" y="487687"/>
                  <a:pt x="0" y="487687"/>
                </a:cubicBezTo>
                <a:lnTo>
                  <a:pt x="0" y="368436"/>
                </a:lnTo>
                <a:cubicBezTo>
                  <a:pt x="104960" y="368436"/>
                  <a:pt x="190046" y="289449"/>
                  <a:pt x="190046" y="192014"/>
                </a:cubicBezTo>
                <a:cubicBezTo>
                  <a:pt x="190046" y="94579"/>
                  <a:pt x="104960" y="15592"/>
                  <a:pt x="0" y="15592"/>
                </a:cubicBezTo>
                <a:close/>
              </a:path>
            </a:pathLst>
          </a:custGeom>
          <a:solidFill>
            <a:srgbClr val="09FF67">
              <a:alpha val="63000"/>
            </a:srgbClr>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1048594" name="Circle: Hollow 109"/>
          <p:cNvSpPr/>
          <p:nvPr/>
        </p:nvSpPr>
        <p:spPr>
          <a:xfrm>
            <a:off x="3670841" y="1276886"/>
            <a:ext cx="618594" cy="591345"/>
          </a:xfrm>
          <a:prstGeom prst="donut">
            <a:avLst>
              <a:gd name="adj" fmla="val 20166"/>
            </a:avLst>
          </a:prstGeom>
          <a:solidFill>
            <a:srgbClr val="09FF67">
              <a:alpha val="63000"/>
            </a:srgbClr>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48595" name="Freeform: Shape 41"/>
          <p:cNvSpPr/>
          <p:nvPr/>
        </p:nvSpPr>
        <p:spPr>
          <a:xfrm rot="18701905">
            <a:off x="-327772" y="4509001"/>
            <a:ext cx="2401248" cy="3054493"/>
          </a:xfrm>
          <a:custGeom>
            <a:avLst/>
            <a:gdLst>
              <a:gd name="connsiteX0" fmla="*/ 1910391 w 2401248"/>
              <a:gd name="connsiteY0" fmla="*/ 254614 h 3054493"/>
              <a:gd name="connsiteX1" fmla="*/ 1995326 w 2401248"/>
              <a:gd name="connsiteY1" fmla="*/ 350335 h 3054493"/>
              <a:gd name="connsiteX2" fmla="*/ 2401248 w 2401248"/>
              <a:gd name="connsiteY2" fmla="*/ 1481067 h 3054493"/>
              <a:gd name="connsiteX3" fmla="*/ 1536207 w 2401248"/>
              <a:gd name="connsiteY3" fmla="*/ 3006876 h 3054493"/>
              <a:gd name="connsiteX4" fmla="*/ 1449171 w 2401248"/>
              <a:gd name="connsiteY4" fmla="*/ 3054493 h 3054493"/>
              <a:gd name="connsiteX5" fmla="*/ 0 w 2401248"/>
              <a:gd name="connsiteY5" fmla="*/ 1427889 h 3054493"/>
              <a:gd name="connsiteX6" fmla="*/ 1602716 w 2401248"/>
              <a:gd name="connsiteY6" fmla="*/ 0 h 3054493"/>
              <a:gd name="connsiteX7" fmla="*/ 1746107 w 2401248"/>
              <a:gd name="connsiteY7" fmla="*/ 102600 h 3054493"/>
              <a:gd name="connsiteX8" fmla="*/ 1910391 w 2401248"/>
              <a:gd name="connsiteY8" fmla="*/ 254614 h 305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1248" h="3054493">
                <a:moveTo>
                  <a:pt x="1910391" y="254614"/>
                </a:moveTo>
                <a:cubicBezTo>
                  <a:pt x="1939823" y="285485"/>
                  <a:pt x="1968156" y="317412"/>
                  <a:pt x="1995326" y="350335"/>
                </a:cubicBezTo>
                <a:cubicBezTo>
                  <a:pt x="2248914" y="657613"/>
                  <a:pt x="2401248" y="1051550"/>
                  <a:pt x="2401248" y="1481067"/>
                </a:cubicBezTo>
                <a:cubicBezTo>
                  <a:pt x="2401248" y="2129177"/>
                  <a:pt x="2054404" y="2696277"/>
                  <a:pt x="1536207" y="3006876"/>
                </a:cubicBezTo>
                <a:lnTo>
                  <a:pt x="1449171" y="3054493"/>
                </a:lnTo>
                <a:lnTo>
                  <a:pt x="0" y="1427889"/>
                </a:lnTo>
                <a:lnTo>
                  <a:pt x="1602716" y="0"/>
                </a:lnTo>
                <a:lnTo>
                  <a:pt x="1746107" y="102600"/>
                </a:lnTo>
                <a:cubicBezTo>
                  <a:pt x="1804011" y="149808"/>
                  <a:pt x="1858885" y="200592"/>
                  <a:pt x="1910391" y="254614"/>
                </a:cubicBezTo>
                <a:close/>
              </a:path>
            </a:pathLst>
          </a:custGeom>
          <a:solidFill>
            <a:srgbClr val="09FF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8" name="Table 4"/>
          <p:cNvGraphicFramePr>
            <a:graphicFrameLocks/>
          </p:cNvGraphicFramePr>
          <p:nvPr>
            <p:extLst>
              <p:ext uri="{D42A27DB-BD31-4B8C-83A1-F6EECF244321}">
                <p14:modId xmlns:p14="http://schemas.microsoft.com/office/powerpoint/2010/main" val="867625715"/>
              </p:ext>
            </p:extLst>
          </p:nvPr>
        </p:nvGraphicFramePr>
        <p:xfrm>
          <a:off x="838200" y="479084"/>
          <a:ext cx="11190668" cy="6233208"/>
        </p:xfrm>
        <a:graphic>
          <a:graphicData uri="http://schemas.openxmlformats.org/drawingml/2006/table">
            <a:tbl>
              <a:tblPr firstRow="1" bandRow="1">
                <a:tableStyleId>{5A111915-BE36-4E01-A7E5-04B1672EAD32}</a:tableStyleId>
              </a:tblPr>
              <a:tblGrid>
                <a:gridCol w="1432722">
                  <a:extLst>
                    <a:ext uri="{9D8B030D-6E8A-4147-A177-3AD203B41FA5}">
                      <a16:colId xmlns:a16="http://schemas.microsoft.com/office/drawing/2014/main" val="20000"/>
                    </a:ext>
                  </a:extLst>
                </a:gridCol>
                <a:gridCol w="2130312">
                  <a:extLst>
                    <a:ext uri="{9D8B030D-6E8A-4147-A177-3AD203B41FA5}">
                      <a16:colId xmlns:a16="http://schemas.microsoft.com/office/drawing/2014/main" val="20002"/>
                    </a:ext>
                  </a:extLst>
                </a:gridCol>
                <a:gridCol w="3265274">
                  <a:extLst>
                    <a:ext uri="{9D8B030D-6E8A-4147-A177-3AD203B41FA5}">
                      <a16:colId xmlns:a16="http://schemas.microsoft.com/office/drawing/2014/main" val="20003"/>
                    </a:ext>
                  </a:extLst>
                </a:gridCol>
                <a:gridCol w="2181180">
                  <a:extLst>
                    <a:ext uri="{9D8B030D-6E8A-4147-A177-3AD203B41FA5}">
                      <a16:colId xmlns:a16="http://schemas.microsoft.com/office/drawing/2014/main" val="20004"/>
                    </a:ext>
                  </a:extLst>
                </a:gridCol>
                <a:gridCol w="2181180">
                  <a:extLst>
                    <a:ext uri="{9D8B030D-6E8A-4147-A177-3AD203B41FA5}">
                      <a16:colId xmlns:a16="http://schemas.microsoft.com/office/drawing/2014/main" val="3920273011"/>
                    </a:ext>
                  </a:extLst>
                </a:gridCol>
              </a:tblGrid>
              <a:tr h="751813">
                <a:tc>
                  <a:txBody>
                    <a:bodyPr/>
                    <a:lstStyle/>
                    <a:p>
                      <a:pPr algn="ctr"/>
                      <a:r>
                        <a:rPr lang="en-IN" sz="2400" dirty="0"/>
                        <a:t>Title of the paper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Author and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Limitation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89578">
                <a:tc>
                  <a:txBody>
                    <a:bodyPr/>
                    <a:lstStyle/>
                    <a:p>
                      <a:pPr algn="ctr"/>
                      <a:r>
                        <a:rPr lang="en-US" sz="1800" dirty="0"/>
                        <a:t>Handwritten Character Recognition Using </a:t>
                      </a:r>
                    </a:p>
                    <a:p>
                      <a:pPr algn="ctr"/>
                      <a:r>
                        <a:rPr lang="en-US" sz="1800" dirty="0"/>
                        <a:t>Convolutional Neural Network</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2021</a:t>
                      </a:r>
                    </a:p>
                    <a:p>
                      <a:pPr algn="ctr"/>
                      <a:endParaRPr lang="en-IN"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Chooi Shir Ley,  Aimi Syammi Binti Ab Ghafar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lang="en-US" dirty="0"/>
                        <a:t>This paper applies a machine learning technique for handwritten character recognition. Using Keras as the backend and Tensorflow as the software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The project has proposed for recognizing the handwritten</a:t>
                      </a:r>
                    </a:p>
                    <a:p>
                      <a:pPr algn="ctr"/>
                      <a:r>
                        <a:rPr lang="en-US" dirty="0"/>
                        <a:t>character with accuracy of 88.00% using EMNIST dataset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It gives handwritten output only for the given EMNIST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38973">
                <a:tc>
                  <a:txBody>
                    <a:bodyPr/>
                    <a:lstStyle/>
                    <a:p>
                      <a:pPr algn="ctr"/>
                      <a:r>
                        <a:rPr lang="en-US" sz="1800" kern="1200" dirty="0">
                          <a:solidFill>
                            <a:schemeClr val="tx1"/>
                          </a:solidFill>
                          <a:effectLst/>
                          <a:latin typeface="+mn-lt"/>
                          <a:ea typeface="+mn-ea"/>
                          <a:cs typeface="+mn-cs"/>
                        </a:rPr>
                        <a:t>Text to Speech Conversion Using Google Vision API</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December 2021</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kern="1200" dirty="0">
                          <a:solidFill>
                            <a:schemeClr val="tx1"/>
                          </a:solidFill>
                          <a:effectLst/>
                          <a:latin typeface="+mn-lt"/>
                          <a:ea typeface="+mn-ea"/>
                          <a:cs typeface="+mn-cs"/>
                        </a:rPr>
                        <a:t>Karun </a:t>
                      </a:r>
                      <a:r>
                        <a:rPr lang="en-IN" sz="1800" kern="1200" dirty="0" err="1">
                          <a:solidFill>
                            <a:schemeClr val="tx1"/>
                          </a:solidFill>
                          <a:effectLst/>
                          <a:latin typeface="+mn-lt"/>
                          <a:ea typeface="+mn-ea"/>
                          <a:cs typeface="+mn-cs"/>
                        </a:rPr>
                        <a:t>Somasunder</a:t>
                      </a:r>
                      <a:r>
                        <a:rPr lang="en-IN" sz="1800" kern="1200" dirty="0">
                          <a:solidFill>
                            <a:schemeClr val="tx1"/>
                          </a:solidFill>
                          <a:effectLst/>
                          <a:latin typeface="+mn-lt"/>
                          <a:ea typeface="+mn-ea"/>
                          <a:cs typeface="+mn-cs"/>
                        </a:rPr>
                        <a:t> M, Amal J.S, Gopal </a:t>
                      </a:r>
                      <a:r>
                        <a:rPr lang="en-IN" sz="1800" kern="1200" dirty="0" err="1">
                          <a:solidFill>
                            <a:schemeClr val="tx1"/>
                          </a:solidFill>
                          <a:effectLst/>
                          <a:latin typeface="+mn-lt"/>
                          <a:ea typeface="+mn-ea"/>
                          <a:cs typeface="+mn-cs"/>
                        </a:rPr>
                        <a:t>Gopakumar</a:t>
                      </a:r>
                      <a:r>
                        <a:rPr lang="en-IN" sz="1800" kern="1200" dirty="0">
                          <a:solidFill>
                            <a:schemeClr val="tx1"/>
                          </a:solidFill>
                          <a:effectLst/>
                          <a:latin typeface="+mn-lt"/>
                          <a:ea typeface="+mn-ea"/>
                          <a:cs typeface="+mn-cs"/>
                        </a:rPr>
                        <a:t>, Suraj V Thomas, Keerthi Krishnan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800" dirty="0">
                          <a:effectLst/>
                          <a:latin typeface="+mn-lt"/>
                          <a:ea typeface="Calibri" panose="020F0502020204030204" pitchFamily="34" charset="0"/>
                          <a:cs typeface="Latha" panose="020B0604020202020204" pitchFamily="34" charset="0"/>
                        </a:rPr>
                        <a:t>The paper describes an assistive device that uses OCR technology to extract text from captured images and convert it to speech through text-to-speech software. The device aims to assist people with text-based communication by providing a voice-based output.</a:t>
                      </a:r>
                      <a:endParaRPr lang="en-IN" sz="1600" dirty="0">
                        <a:effectLst/>
                        <a:latin typeface="+mn-lt"/>
                        <a:ea typeface="Calibri" panose="020F0502020204030204" pitchFamily="34" charset="0"/>
                        <a:cs typeface="Latha"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sz="1800" kern="1200" dirty="0">
                          <a:solidFill>
                            <a:schemeClr val="tx1"/>
                          </a:solidFill>
                          <a:effectLst/>
                          <a:latin typeface="+mn-lt"/>
                          <a:ea typeface="+mn-ea"/>
                          <a:cs typeface="+mn-cs"/>
                        </a:rPr>
                        <a:t>The system uses OCR technology to extract text from images, including skewed or handwritten text, and converts it to speech using Google Vision API.</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IN" dirty="0"/>
                        <a:t>User unable to convert the speech to their preferred language.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p:txBody>
          <a:bodyPr/>
          <a:lstStyle/>
          <a:p>
            <a:r>
              <a:rPr lang="en-IN" dirty="0"/>
              <a:t>4. CHALLENGES</a:t>
            </a:r>
          </a:p>
        </p:txBody>
      </p:sp>
      <p:sp>
        <p:nvSpPr>
          <p:cNvPr id="1048609" name="Content Placeholder 2"/>
          <p:cNvSpPr>
            <a:spLocks noGrp="1"/>
          </p:cNvSpPr>
          <p:nvPr>
            <p:ph idx="1"/>
          </p:nvPr>
        </p:nvSpPr>
        <p:spPr>
          <a:xfrm>
            <a:off x="838200" y="1690688"/>
            <a:ext cx="10515600" cy="5167312"/>
          </a:xfrm>
        </p:spPr>
        <p:txBody>
          <a:bodyPr>
            <a:noAutofit/>
          </a:bodyPr>
          <a:lstStyle/>
          <a:p>
            <a:pPr algn="just">
              <a:lnSpc>
                <a:spcPct val="115000"/>
              </a:lnSpc>
              <a:spcAft>
                <a:spcPts val="1000"/>
              </a:spcAft>
            </a:pPr>
            <a:r>
              <a:rPr lang="en-US" sz="2400" dirty="0">
                <a:effectLst/>
                <a:ea typeface="Calibri" panose="020F0502020204030204" pitchFamily="34" charset="0"/>
                <a:cs typeface="Latha" panose="020B0604020202020204" pitchFamily="34" charset="0"/>
              </a:rPr>
              <a:t>Accuracy: OCR technology may struggle with recognizing characters accurately, especially if the image has poor quality, unusual fonts or poor handwritten </a:t>
            </a:r>
            <a:r>
              <a:rPr lang="en-US" sz="2400" dirty="0">
                <a:ea typeface="Calibri" panose="020F0502020204030204" pitchFamily="34" charset="0"/>
                <a:cs typeface="Latha" panose="020B0604020202020204" pitchFamily="34" charset="0"/>
              </a:rPr>
              <a:t>text</a:t>
            </a:r>
            <a:r>
              <a:rPr lang="en-US" sz="2400" dirty="0">
                <a:effectLst/>
                <a:ea typeface="Calibri" panose="020F0502020204030204" pitchFamily="34" charset="0"/>
                <a:cs typeface="Latha" panose="020B0604020202020204" pitchFamily="34" charset="0"/>
              </a:rPr>
              <a:t>. This can affect the accuracy of the OCR engine and the quality of the extracted output.</a:t>
            </a:r>
          </a:p>
          <a:p>
            <a:pPr algn="just">
              <a:lnSpc>
                <a:spcPct val="115000"/>
              </a:lnSpc>
              <a:spcAft>
                <a:spcPts val="1000"/>
              </a:spcAft>
            </a:pPr>
            <a:r>
              <a:rPr lang="en-US" sz="2400" dirty="0">
                <a:effectLst/>
                <a:ea typeface="Calibri" panose="020F0502020204030204" pitchFamily="34" charset="0"/>
                <a:cs typeface="Latha" panose="020B0604020202020204" pitchFamily="34" charset="0"/>
              </a:rPr>
              <a:t>Language translation: Translation is a complex process that involves not just converting words from one language to another, but also understanding the nuances of the language, including grammar, syntax, and cultural context. The challenge is to ensure that the translated text accurately conveys the intended meaning of the original text.</a:t>
            </a:r>
            <a:endParaRPr lang="en-IN" sz="2400" dirty="0">
              <a:effectLst/>
              <a:ea typeface="Calibri" panose="020F0502020204030204" pitchFamily="34" charset="0"/>
              <a:cs typeface="Latha"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p:txBody>
          <a:bodyPr/>
          <a:lstStyle/>
          <a:p>
            <a:r>
              <a:rPr lang="en-IN" dirty="0"/>
              <a:t>4. CHALLENGES</a:t>
            </a:r>
          </a:p>
        </p:txBody>
      </p:sp>
      <p:sp>
        <p:nvSpPr>
          <p:cNvPr id="1048611" name="Content Placeholder 2"/>
          <p:cNvSpPr>
            <a:spLocks noGrp="1"/>
          </p:cNvSpPr>
          <p:nvPr>
            <p:ph idx="1"/>
          </p:nvPr>
        </p:nvSpPr>
        <p:spPr>
          <a:xfrm>
            <a:off x="838200" y="1825625"/>
            <a:ext cx="10515600" cy="4667250"/>
          </a:xfrm>
        </p:spPr>
        <p:txBody>
          <a:bodyPr>
            <a:noAutofit/>
          </a:bodyPr>
          <a:lstStyle/>
          <a:p>
            <a:pPr algn="just">
              <a:lnSpc>
                <a:spcPct val="115000"/>
              </a:lnSpc>
              <a:spcAft>
                <a:spcPts val="1000"/>
              </a:spcAft>
            </a:pPr>
            <a:r>
              <a:rPr lang="en-US" sz="2400" dirty="0">
                <a:effectLst/>
                <a:ea typeface="Calibri" panose="020F0502020204030204" pitchFamily="34" charset="0"/>
                <a:cs typeface="Latha" panose="020B0604020202020204" pitchFamily="34" charset="0"/>
              </a:rPr>
              <a:t>Text-to-Speech Quality: Text-to-speech technology has come a long way in recent years, but it can still be difficult to produce speech that sounds natural and is easy to understand, particularly in languages with complex phonetic and tonal systems.</a:t>
            </a:r>
          </a:p>
          <a:p>
            <a:pPr algn="just">
              <a:lnSpc>
                <a:spcPct val="115000"/>
              </a:lnSpc>
              <a:spcAft>
                <a:spcPts val="1000"/>
              </a:spcAft>
            </a:pPr>
            <a:r>
              <a:rPr lang="en-US" sz="2400" dirty="0">
                <a:effectLst/>
                <a:ea typeface="Calibri" panose="020F0502020204030204" pitchFamily="34" charset="0"/>
                <a:cs typeface="Latha" panose="020B0604020202020204" pitchFamily="34" charset="0"/>
              </a:rPr>
              <a:t>Integration of different technologies: Integrating OCR, translation, and text-to-speech technologies can also be a challenge. Each technology may have its own unique requirements and limitations, and ensuring that they work seamlessly together can be difficult.</a:t>
            </a:r>
            <a:endParaRPr lang="en-IN" sz="2400" dirty="0">
              <a:effectLst/>
              <a:ea typeface="Calibri" panose="020F0502020204030204" pitchFamily="34" charset="0"/>
              <a:cs typeface="Latha"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p:txBody>
          <a:bodyPr/>
          <a:lstStyle/>
          <a:p>
            <a:r>
              <a:rPr lang="en-IN" dirty="0"/>
              <a:t>4. CHALLENGES</a:t>
            </a:r>
          </a:p>
        </p:txBody>
      </p:sp>
      <p:sp>
        <p:nvSpPr>
          <p:cNvPr id="1048613" name="Content Placeholder 2"/>
          <p:cNvSpPr>
            <a:spLocks noGrp="1"/>
          </p:cNvSpPr>
          <p:nvPr>
            <p:ph idx="1"/>
          </p:nvPr>
        </p:nvSpPr>
        <p:spPr>
          <a:xfrm>
            <a:off x="838200" y="1825625"/>
            <a:ext cx="10515600" cy="4667250"/>
          </a:xfrm>
        </p:spPr>
        <p:txBody>
          <a:bodyPr>
            <a:noAutofit/>
          </a:bodyPr>
          <a:lstStyle/>
          <a:p>
            <a:pPr algn="just">
              <a:lnSpc>
                <a:spcPct val="115000"/>
              </a:lnSpc>
              <a:spcAft>
                <a:spcPts val="1000"/>
              </a:spcAft>
            </a:pPr>
            <a:r>
              <a:rPr lang="en-IN" sz="2400" dirty="0">
                <a:effectLst/>
                <a:ea typeface="Calibri" panose="020F0502020204030204" pitchFamily="34" charset="0"/>
                <a:cs typeface="Latha" panose="020B0604020202020204" pitchFamily="34" charset="0"/>
              </a:rPr>
              <a:t>Portability: The device should be small, lightweight, and easy to carry, so that it can be used on the go.</a:t>
            </a:r>
          </a:p>
          <a:p>
            <a:pPr algn="just">
              <a:lnSpc>
                <a:spcPct val="115000"/>
              </a:lnSpc>
              <a:spcAft>
                <a:spcPts val="1000"/>
              </a:spcAft>
            </a:pPr>
            <a:r>
              <a:rPr lang="en-IN" sz="2400" dirty="0">
                <a:effectLst/>
                <a:ea typeface="Calibri" panose="020F0502020204030204" pitchFamily="34" charset="0"/>
                <a:cs typeface="Latha" panose="020B0604020202020204" pitchFamily="34" charset="0"/>
              </a:rPr>
              <a:t>Cost: The cost of the pen should be affordable and accessible to a wide range of users.</a:t>
            </a:r>
          </a:p>
          <a:p>
            <a:pPr algn="just">
              <a:lnSpc>
                <a:spcPct val="115000"/>
              </a:lnSpc>
              <a:spcAft>
                <a:spcPts val="1000"/>
              </a:spcAft>
            </a:pPr>
            <a:r>
              <a:rPr lang="en-US" sz="2400" dirty="0">
                <a:effectLst/>
                <a:ea typeface="Calibri" panose="020F0502020204030204" pitchFamily="34" charset="0"/>
                <a:cs typeface="Latha" panose="020B0604020202020204" pitchFamily="34" charset="0"/>
              </a:rPr>
              <a:t>User Interface: The system should be intuitive, easy to use, and provide high-quality text extraction, translations and speech output.</a:t>
            </a:r>
            <a:endParaRPr lang="en-IN" sz="2400" dirty="0">
              <a:effectLst/>
              <a:ea typeface="Calibri" panose="020F0502020204030204" pitchFamily="34" charset="0"/>
              <a:cs typeface="Latha"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p:txBody>
          <a:bodyPr/>
          <a:lstStyle/>
          <a:p>
            <a:r>
              <a:rPr lang="en-IN" dirty="0"/>
              <a:t>5. OBJECTIVES</a:t>
            </a:r>
          </a:p>
        </p:txBody>
      </p:sp>
      <p:sp>
        <p:nvSpPr>
          <p:cNvPr id="1048615" name="Content Placeholder 2"/>
          <p:cNvSpPr>
            <a:spLocks noGrp="1"/>
          </p:cNvSpPr>
          <p:nvPr>
            <p:ph idx="1"/>
          </p:nvPr>
        </p:nvSpPr>
        <p:spPr>
          <a:xfrm>
            <a:off x="838200" y="1690688"/>
            <a:ext cx="10515600" cy="4667250"/>
          </a:xfrm>
        </p:spPr>
        <p:txBody>
          <a:bodyPr>
            <a:noAutofit/>
          </a:bodyPr>
          <a:lstStyle/>
          <a:p>
            <a:pPr marL="0" lvl="0" indent="0" algn="just">
              <a:lnSpc>
                <a:spcPct val="115000"/>
              </a:lnSpc>
              <a:buNone/>
            </a:pPr>
            <a:r>
              <a:rPr lang="en-US" sz="2400" dirty="0">
                <a:ea typeface="Calibri" panose="020F0502020204030204" pitchFamily="34" charset="0"/>
                <a:cs typeface="Latha" panose="020B0604020202020204" pitchFamily="34" charset="0"/>
              </a:rPr>
              <a:t>	The overall objective of this project is to develop an automated text to speech for visually impaired people. The system is built considering the following design factors:</a:t>
            </a:r>
          </a:p>
          <a:p>
            <a:pPr marL="342900" lvl="0" indent="-342900" algn="just">
              <a:lnSpc>
                <a:spcPct val="115000"/>
              </a:lnSpc>
              <a:buFont typeface="Symbol" panose="05050102010706020507" pitchFamily="18" charset="2"/>
              <a:buChar char=""/>
            </a:pPr>
            <a:r>
              <a:rPr lang="en-US" sz="2400" dirty="0">
                <a:ea typeface="Calibri" panose="020F0502020204030204" pitchFamily="34" charset="0"/>
                <a:cs typeface="Latha" panose="020B0604020202020204" pitchFamily="34" charset="0"/>
              </a:rPr>
              <a:t>Accuracy: Using </a:t>
            </a:r>
            <a:r>
              <a:rPr lang="en-US" sz="2400" dirty="0">
                <a:effectLst/>
                <a:ea typeface="Calibri" panose="020F0502020204030204" pitchFamily="34" charset="0"/>
                <a:cs typeface="Latha" panose="020B0604020202020204" pitchFamily="34" charset="0"/>
              </a:rPr>
              <a:t>Google Cloud Vision API is to leverage its powerful OCR technology to accurately recognize printed characters in a variety of settings, even when the text is of poor quality, has unusual fonts or is handwritten.</a:t>
            </a:r>
          </a:p>
          <a:p>
            <a:pPr marL="342900" lvl="0" indent="-342900" algn="just">
              <a:lnSpc>
                <a:spcPct val="115000"/>
              </a:lnSpc>
              <a:buFont typeface="Symbol" panose="05050102010706020507" pitchFamily="18" charset="2"/>
              <a:buChar char=""/>
            </a:pPr>
            <a:r>
              <a:rPr lang="en-US" sz="2400" dirty="0">
                <a:effectLst/>
                <a:ea typeface="Calibri" panose="020F0502020204030204" pitchFamily="34" charset="0"/>
                <a:cs typeface="Latha" panose="020B0604020202020204" pitchFamily="34" charset="0"/>
              </a:rPr>
              <a:t>Language Translation: Using Google Translator is to accurately translate text from one language to another, while taking into consideration the nuances of the language, including grammar, syntax, and cultural context.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p:txBody>
          <a:bodyPr/>
          <a:lstStyle/>
          <a:p>
            <a:r>
              <a:rPr lang="en-IN" dirty="0"/>
              <a:t>5. OBJECTIVES</a:t>
            </a:r>
          </a:p>
        </p:txBody>
      </p:sp>
      <p:sp>
        <p:nvSpPr>
          <p:cNvPr id="1048617" name="Content Placeholder 2"/>
          <p:cNvSpPr>
            <a:spLocks noGrp="1"/>
          </p:cNvSpPr>
          <p:nvPr>
            <p:ph idx="1"/>
          </p:nvPr>
        </p:nvSpPr>
        <p:spPr>
          <a:xfrm>
            <a:off x="838200" y="1825625"/>
            <a:ext cx="10515600" cy="4667250"/>
          </a:xfrm>
        </p:spPr>
        <p:txBody>
          <a:bodyPr>
            <a:noAutofit/>
          </a:bodyPr>
          <a:lstStyle/>
          <a:p>
            <a:pPr marL="342900" indent="-342900" algn="just">
              <a:lnSpc>
                <a:spcPct val="115000"/>
              </a:lnSpc>
              <a:buFont typeface="Symbol" panose="05050102010706020507" pitchFamily="18" charset="2"/>
              <a:buChar char=""/>
            </a:pPr>
            <a:r>
              <a:rPr lang="en-IN" sz="2400" dirty="0">
                <a:effectLst/>
                <a:ea typeface="Calibri" panose="020F0502020204030204" pitchFamily="34" charset="0"/>
                <a:cs typeface="Latha" panose="020B0604020202020204" pitchFamily="34" charset="0"/>
              </a:rPr>
              <a:t>Text-to-Speech Quality: Using </a:t>
            </a:r>
            <a:r>
              <a:rPr lang="en-US" sz="2400" dirty="0">
                <a:effectLst/>
                <a:ea typeface="Calibri" panose="020F0502020204030204" pitchFamily="34" charset="0"/>
                <a:cs typeface="Latha" panose="020B0604020202020204" pitchFamily="34" charset="0"/>
              </a:rPr>
              <a:t>Google Cloud Text-to-Speech is to ensure high-quality speech output that sounds natural and is easy to understand, even in languages with complex phonetic and tonal systems.</a:t>
            </a:r>
          </a:p>
          <a:p>
            <a:pPr marL="342900" lvl="0" indent="-342900" algn="just">
              <a:lnSpc>
                <a:spcPct val="115000"/>
              </a:lnSpc>
              <a:buFont typeface="Symbol" panose="05050102010706020507" pitchFamily="18" charset="2"/>
              <a:buChar char=""/>
            </a:pPr>
            <a:r>
              <a:rPr lang="en-US" sz="2400" dirty="0">
                <a:effectLst/>
                <a:ea typeface="Calibri" panose="020F0502020204030204" pitchFamily="34" charset="0"/>
                <a:cs typeface="Latha" panose="020B0604020202020204" pitchFamily="34" charset="0"/>
              </a:rPr>
              <a:t>Integration of different technologies: Using Raspberry Pi processor to overcome the challenges associated with technology integration, ultimately producing a robust and reliable system that can process OCR, translation, and text-to-speech tasks with minimal user intervention.</a:t>
            </a:r>
          </a:p>
          <a:p>
            <a:pPr marL="342900" lvl="0" indent="-342900" algn="just">
              <a:lnSpc>
                <a:spcPct val="115000"/>
              </a:lnSpc>
              <a:buFont typeface="Symbol" panose="05050102010706020507" pitchFamily="18" charset="2"/>
              <a:buChar char=""/>
            </a:pPr>
            <a:r>
              <a:rPr lang="en-IN" sz="2400" dirty="0">
                <a:ea typeface="Calibri" panose="020F0502020204030204" pitchFamily="34" charset="0"/>
                <a:cs typeface="Latha" panose="020B0604020202020204" pitchFamily="34" charset="0"/>
              </a:rPr>
              <a:t>User Interface: The Device should be lightweight, easy to use, </a:t>
            </a:r>
            <a:r>
              <a:rPr lang="en-US" sz="2400" dirty="0">
                <a:effectLst/>
                <a:ea typeface="Calibri" panose="020F0502020204030204" pitchFamily="34" charset="0"/>
                <a:cs typeface="Latha" panose="020B0604020202020204" pitchFamily="34" charset="0"/>
              </a:rPr>
              <a:t>and provide high-quality text extraction, translations and speech output.</a:t>
            </a:r>
            <a:endParaRPr lang="en-IN" sz="2400" dirty="0">
              <a:effectLst/>
              <a:ea typeface="Calibri" panose="020F0502020204030204" pitchFamily="34" charset="0"/>
              <a:cs typeface="Latha"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52"/>
          <p:cNvGrpSpPr/>
          <p:nvPr/>
        </p:nvGrpSpPr>
        <p:grpSpPr>
          <a:xfrm>
            <a:off x="3648371" y="894392"/>
            <a:ext cx="5236748" cy="5903865"/>
            <a:chOff x="3616035" y="549441"/>
            <a:chExt cx="5537254" cy="6899784"/>
          </a:xfrm>
        </p:grpSpPr>
        <p:grpSp>
          <p:nvGrpSpPr>
            <p:cNvPr id="74" name="Group 50"/>
            <p:cNvGrpSpPr/>
            <p:nvPr/>
          </p:nvGrpSpPr>
          <p:grpSpPr>
            <a:xfrm>
              <a:off x="3616035" y="549441"/>
              <a:ext cx="5537254" cy="6899784"/>
              <a:chOff x="3855093" y="75468"/>
              <a:chExt cx="5030816" cy="7625593"/>
            </a:xfrm>
          </p:grpSpPr>
          <p:sp>
            <p:nvSpPr>
              <p:cNvPr id="1048618" name="Oval 4"/>
              <p:cNvSpPr/>
              <p:nvPr/>
            </p:nvSpPr>
            <p:spPr>
              <a:xfrm>
                <a:off x="5297509" y="75468"/>
                <a:ext cx="1596981" cy="609601"/>
              </a:xfrm>
              <a:prstGeom prst="ellipse">
                <a:avLst/>
              </a:prstGeom>
              <a:solidFill>
                <a:schemeClr val="accent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19" name="TextBox 7"/>
              <p:cNvSpPr txBox="1"/>
              <p:nvPr/>
            </p:nvSpPr>
            <p:spPr>
              <a:xfrm>
                <a:off x="5755403" y="175046"/>
                <a:ext cx="773463" cy="807060"/>
              </a:xfrm>
              <a:prstGeom prst="rect">
                <a:avLst/>
              </a:prstGeom>
              <a:noFill/>
            </p:spPr>
            <p:txBody>
              <a:bodyPr wrap="square" rtlCol="0">
                <a:spAutoFit/>
              </a:bodyPr>
              <a:lstStyle/>
              <a:p>
                <a:r>
                  <a:rPr lang="en-IN" b="1" dirty="0"/>
                  <a:t>START</a:t>
                </a:r>
              </a:p>
            </p:txBody>
          </p:sp>
          <p:grpSp>
            <p:nvGrpSpPr>
              <p:cNvPr id="75" name="Group 11"/>
              <p:cNvGrpSpPr/>
              <p:nvPr/>
            </p:nvGrpSpPr>
            <p:grpSpPr>
              <a:xfrm>
                <a:off x="4849091" y="950806"/>
                <a:ext cx="2493818" cy="609600"/>
                <a:chOff x="4849091" y="1766458"/>
                <a:chExt cx="2493818" cy="609600"/>
              </a:xfrm>
            </p:grpSpPr>
            <p:sp>
              <p:nvSpPr>
                <p:cNvPr id="1048620" name="Rectangle 5"/>
                <p:cNvSpPr/>
                <p:nvPr/>
              </p:nvSpPr>
              <p:spPr>
                <a:xfrm>
                  <a:off x="4849091" y="1766458"/>
                  <a:ext cx="2493818" cy="609600"/>
                </a:xfrm>
                <a:prstGeom prst="rect">
                  <a:avLst/>
                </a:prstGeom>
                <a:solidFill>
                  <a:schemeClr val="accent1">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8621" name="TextBox 8"/>
                <p:cNvSpPr txBox="1"/>
                <p:nvPr/>
              </p:nvSpPr>
              <p:spPr>
                <a:xfrm>
                  <a:off x="5395275" y="1878248"/>
                  <a:ext cx="1676359" cy="462583"/>
                </a:xfrm>
                <a:prstGeom prst="rect">
                  <a:avLst/>
                </a:prstGeom>
                <a:noFill/>
              </p:spPr>
              <p:txBody>
                <a:bodyPr wrap="none" rtlCol="0">
                  <a:spAutoFit/>
                </a:bodyPr>
                <a:lstStyle/>
                <a:p>
                  <a:r>
                    <a:rPr lang="en-IN" b="1" dirty="0"/>
                    <a:t>OPEN</a:t>
                  </a:r>
                  <a:r>
                    <a:rPr lang="en-IN" dirty="0"/>
                    <a:t> </a:t>
                  </a:r>
                  <a:r>
                    <a:rPr lang="en-IN" b="1" dirty="0"/>
                    <a:t>CAMERA</a:t>
                  </a:r>
                </a:p>
              </p:txBody>
            </p:sp>
          </p:grpSp>
          <p:grpSp>
            <p:nvGrpSpPr>
              <p:cNvPr id="76" name="Group 21"/>
              <p:cNvGrpSpPr/>
              <p:nvPr/>
            </p:nvGrpSpPr>
            <p:grpSpPr>
              <a:xfrm>
                <a:off x="4849090" y="1878938"/>
                <a:ext cx="2493818" cy="1294136"/>
                <a:chOff x="4849091" y="2748498"/>
                <a:chExt cx="2493818" cy="1434032"/>
              </a:xfrm>
            </p:grpSpPr>
            <p:sp>
              <p:nvSpPr>
                <p:cNvPr id="1048622" name="Flowchart: Decision 9"/>
                <p:cNvSpPr/>
                <p:nvPr/>
              </p:nvSpPr>
              <p:spPr>
                <a:xfrm>
                  <a:off x="4849091" y="2748498"/>
                  <a:ext cx="2493818" cy="1434032"/>
                </a:xfrm>
                <a:prstGeom prst="flowChartDecision">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8623" name="TextBox 12"/>
                <p:cNvSpPr txBox="1"/>
                <p:nvPr/>
              </p:nvSpPr>
              <p:spPr>
                <a:xfrm>
                  <a:off x="5288728" y="3202054"/>
                  <a:ext cx="1859368" cy="512588"/>
                </a:xfrm>
                <a:prstGeom prst="rect">
                  <a:avLst/>
                </a:prstGeom>
                <a:noFill/>
              </p:spPr>
              <p:txBody>
                <a:bodyPr wrap="none" rtlCol="0">
                  <a:spAutoFit/>
                </a:bodyPr>
                <a:lstStyle/>
                <a:p>
                  <a:r>
                    <a:rPr lang="en-IN" b="1" dirty="0"/>
                    <a:t>CAPTURE IMAGE</a:t>
                  </a:r>
                </a:p>
              </p:txBody>
            </p:sp>
          </p:grpSp>
          <p:grpSp>
            <p:nvGrpSpPr>
              <p:cNvPr id="77" name="Group 22"/>
              <p:cNvGrpSpPr/>
              <p:nvPr/>
            </p:nvGrpSpPr>
            <p:grpSpPr>
              <a:xfrm>
                <a:off x="3887964" y="3444951"/>
                <a:ext cx="4350327" cy="609600"/>
                <a:chOff x="3906982" y="4497183"/>
                <a:chExt cx="4350327" cy="609600"/>
              </a:xfrm>
            </p:grpSpPr>
            <p:sp>
              <p:nvSpPr>
                <p:cNvPr id="1048624" name="Rectangle 14"/>
                <p:cNvSpPr/>
                <p:nvPr/>
              </p:nvSpPr>
              <p:spPr>
                <a:xfrm>
                  <a:off x="3906982" y="4497183"/>
                  <a:ext cx="4350327" cy="609600"/>
                </a:xfrm>
                <a:prstGeom prst="rect">
                  <a:avLst/>
                </a:prstGeom>
                <a:solidFill>
                  <a:schemeClr val="accent1">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8625" name="TextBox 16"/>
                <p:cNvSpPr txBox="1"/>
                <p:nvPr/>
              </p:nvSpPr>
              <p:spPr>
                <a:xfrm>
                  <a:off x="4860458" y="4564116"/>
                  <a:ext cx="2701208" cy="462585"/>
                </a:xfrm>
                <a:prstGeom prst="rect">
                  <a:avLst/>
                </a:prstGeom>
                <a:noFill/>
              </p:spPr>
              <p:txBody>
                <a:bodyPr wrap="none" rtlCol="0">
                  <a:spAutoFit/>
                </a:bodyPr>
                <a:lstStyle/>
                <a:p>
                  <a:r>
                    <a:rPr lang="en-IN" b="1" dirty="0"/>
                    <a:t>PREPROCESS THE IMAGE</a:t>
                  </a:r>
                </a:p>
              </p:txBody>
            </p:sp>
          </p:grpSp>
          <p:grpSp>
            <p:nvGrpSpPr>
              <p:cNvPr id="78" name="Group 17"/>
              <p:cNvGrpSpPr/>
              <p:nvPr/>
            </p:nvGrpSpPr>
            <p:grpSpPr>
              <a:xfrm>
                <a:off x="3855093" y="4370145"/>
                <a:ext cx="4416072" cy="609600"/>
                <a:chOff x="5177495" y="1766458"/>
                <a:chExt cx="1611232" cy="609600"/>
              </a:xfrm>
            </p:grpSpPr>
            <p:sp>
              <p:nvSpPr>
                <p:cNvPr id="1048626" name="Rectangle 18"/>
                <p:cNvSpPr/>
                <p:nvPr/>
              </p:nvSpPr>
              <p:spPr>
                <a:xfrm>
                  <a:off x="5177495" y="1766458"/>
                  <a:ext cx="1611232" cy="609600"/>
                </a:xfrm>
                <a:prstGeom prst="rect">
                  <a:avLst/>
                </a:prstGeom>
                <a:solidFill>
                  <a:schemeClr val="accent1">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8627" name="TextBox 19"/>
                <p:cNvSpPr txBox="1"/>
                <p:nvPr/>
              </p:nvSpPr>
              <p:spPr>
                <a:xfrm>
                  <a:off x="5232010" y="1859376"/>
                  <a:ext cx="1502202" cy="462584"/>
                </a:xfrm>
                <a:prstGeom prst="rect">
                  <a:avLst/>
                </a:prstGeom>
                <a:noFill/>
              </p:spPr>
              <p:txBody>
                <a:bodyPr wrap="square" rtlCol="0">
                  <a:spAutoFit/>
                </a:bodyPr>
                <a:lstStyle/>
                <a:p>
                  <a:r>
                    <a:rPr lang="en-IN" b="1" dirty="0"/>
                    <a:t>EXTRACT THE TEXT FROM THE IMAGE</a:t>
                  </a:r>
                </a:p>
              </p:txBody>
            </p:sp>
          </p:grpSp>
          <p:grpSp>
            <p:nvGrpSpPr>
              <p:cNvPr id="79" name="Group 23"/>
              <p:cNvGrpSpPr/>
              <p:nvPr/>
            </p:nvGrpSpPr>
            <p:grpSpPr>
              <a:xfrm>
                <a:off x="3855096" y="5296061"/>
                <a:ext cx="5030813" cy="1532768"/>
                <a:chOff x="4849090" y="1766458"/>
                <a:chExt cx="2840971" cy="1532768"/>
              </a:xfrm>
            </p:grpSpPr>
            <p:sp>
              <p:nvSpPr>
                <p:cNvPr id="1048628" name="Rectangle 24"/>
                <p:cNvSpPr/>
                <p:nvPr/>
              </p:nvSpPr>
              <p:spPr>
                <a:xfrm>
                  <a:off x="4849091" y="1766458"/>
                  <a:ext cx="2493818" cy="609600"/>
                </a:xfrm>
                <a:prstGeom prst="rect">
                  <a:avLst/>
                </a:prstGeom>
                <a:solidFill>
                  <a:schemeClr val="accent1">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8629" name="TextBox 25"/>
                <p:cNvSpPr txBox="1"/>
                <p:nvPr/>
              </p:nvSpPr>
              <p:spPr>
                <a:xfrm>
                  <a:off x="4870865" y="1871536"/>
                  <a:ext cx="2779361" cy="462584"/>
                </a:xfrm>
                <a:prstGeom prst="rect">
                  <a:avLst/>
                </a:prstGeom>
                <a:noFill/>
              </p:spPr>
              <p:txBody>
                <a:bodyPr wrap="none" rtlCol="0">
                  <a:spAutoFit/>
                </a:bodyPr>
                <a:lstStyle/>
                <a:p>
                  <a:r>
                    <a:rPr lang="en-IN" b="1" dirty="0"/>
                    <a:t>TRANSLATE TEXT INTO PREFERRED LANGUAGE</a:t>
                  </a:r>
                </a:p>
              </p:txBody>
            </p:sp>
            <p:sp>
              <p:nvSpPr>
                <p:cNvPr id="1048630" name="Rectangle 39"/>
                <p:cNvSpPr/>
                <p:nvPr/>
              </p:nvSpPr>
              <p:spPr>
                <a:xfrm>
                  <a:off x="4849090" y="2689626"/>
                  <a:ext cx="2493818" cy="609600"/>
                </a:xfrm>
                <a:prstGeom prst="rect">
                  <a:avLst/>
                </a:prstGeom>
                <a:solidFill>
                  <a:schemeClr val="accent1">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8631" name="TextBox 42"/>
                <p:cNvSpPr txBox="1"/>
                <p:nvPr/>
              </p:nvSpPr>
              <p:spPr>
                <a:xfrm>
                  <a:off x="4855581" y="2772250"/>
                  <a:ext cx="2834480" cy="462585"/>
                </a:xfrm>
                <a:prstGeom prst="rect">
                  <a:avLst/>
                </a:prstGeom>
                <a:noFill/>
              </p:spPr>
              <p:txBody>
                <a:bodyPr wrap="none" rtlCol="0">
                  <a:spAutoFit/>
                </a:bodyPr>
                <a:lstStyle/>
                <a:p>
                  <a:r>
                    <a:rPr lang="en-IN" b="1" dirty="0"/>
                    <a:t>SYNTHESIS TEXT INTO VOICE USING CLOUD TTS</a:t>
                  </a:r>
                </a:p>
              </p:txBody>
            </p:sp>
          </p:grpSp>
          <p:sp>
            <p:nvSpPr>
              <p:cNvPr id="1048632" name="Arrow: Down 33"/>
              <p:cNvSpPr/>
              <p:nvPr/>
            </p:nvSpPr>
            <p:spPr>
              <a:xfrm>
                <a:off x="5949651" y="1574138"/>
                <a:ext cx="327809"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33" name="Arrow: Down 34"/>
              <p:cNvSpPr/>
              <p:nvPr/>
            </p:nvSpPr>
            <p:spPr>
              <a:xfrm>
                <a:off x="5949651" y="686776"/>
                <a:ext cx="327809"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34" name="Arrow: Down 35"/>
              <p:cNvSpPr/>
              <p:nvPr/>
            </p:nvSpPr>
            <p:spPr>
              <a:xfrm>
                <a:off x="5949651" y="3169498"/>
                <a:ext cx="327809"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35" name="Arrow: Down 36"/>
              <p:cNvSpPr/>
              <p:nvPr/>
            </p:nvSpPr>
            <p:spPr>
              <a:xfrm>
                <a:off x="5949651" y="4054897"/>
                <a:ext cx="327809"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36" name="Arrow: Down 37"/>
              <p:cNvSpPr/>
              <p:nvPr/>
            </p:nvSpPr>
            <p:spPr>
              <a:xfrm>
                <a:off x="5932095" y="4981452"/>
                <a:ext cx="327809"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37" name="Arrow: Down 38"/>
              <p:cNvSpPr/>
              <p:nvPr/>
            </p:nvSpPr>
            <p:spPr>
              <a:xfrm>
                <a:off x="5949651" y="6833130"/>
                <a:ext cx="327809"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8638" name="Oval 40"/>
              <p:cNvSpPr/>
              <p:nvPr/>
            </p:nvSpPr>
            <p:spPr>
              <a:xfrm>
                <a:off x="5298837" y="7091459"/>
                <a:ext cx="1596981" cy="609602"/>
              </a:xfrm>
              <a:prstGeom prst="ellipse">
                <a:avLst/>
              </a:prstGeom>
              <a:solidFill>
                <a:schemeClr val="accent2">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39" name="Arrow: Down 41"/>
              <p:cNvSpPr/>
              <p:nvPr/>
            </p:nvSpPr>
            <p:spPr>
              <a:xfrm>
                <a:off x="5957878" y="5915110"/>
                <a:ext cx="327809"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48640" name="TextBox 32"/>
            <p:cNvSpPr txBox="1"/>
            <p:nvPr/>
          </p:nvSpPr>
          <p:spPr>
            <a:xfrm>
              <a:off x="5763276" y="6988768"/>
              <a:ext cx="873048" cy="418554"/>
            </a:xfrm>
            <a:prstGeom prst="rect">
              <a:avLst/>
            </a:prstGeom>
            <a:noFill/>
          </p:spPr>
          <p:txBody>
            <a:bodyPr wrap="square">
              <a:spAutoFit/>
            </a:bodyPr>
            <a:lstStyle/>
            <a:p>
              <a:r>
                <a:rPr lang="en-IN" b="1" dirty="0"/>
                <a:t>STOP</a:t>
              </a:r>
            </a:p>
          </p:txBody>
        </p:sp>
      </p:grpSp>
      <p:sp>
        <p:nvSpPr>
          <p:cNvPr id="1048641" name="TextBox 51"/>
          <p:cNvSpPr txBox="1"/>
          <p:nvPr/>
        </p:nvSpPr>
        <p:spPr>
          <a:xfrm>
            <a:off x="547014" y="124951"/>
            <a:ext cx="4831080" cy="751840"/>
          </a:xfrm>
          <a:prstGeom prst="rect">
            <a:avLst/>
          </a:prstGeom>
          <a:noFill/>
        </p:spPr>
        <p:txBody>
          <a:bodyPr wrap="none" rtlCol="0">
            <a:spAutoFit/>
          </a:bodyPr>
          <a:lstStyle/>
          <a:p>
            <a:r>
              <a:rPr lang="en-IN" sz="4400" dirty="0">
                <a:latin typeface="+mj-lt"/>
              </a:rPr>
              <a:t>6. METHODOLOGY</a:t>
            </a:r>
          </a:p>
        </p:txBody>
      </p:sp>
      <p:sp>
        <p:nvSpPr>
          <p:cNvPr id="1048642" name="TextBox 1"/>
          <p:cNvSpPr txBox="1"/>
          <p:nvPr/>
        </p:nvSpPr>
        <p:spPr>
          <a:xfrm>
            <a:off x="547014" y="882085"/>
            <a:ext cx="2443479" cy="447041"/>
          </a:xfrm>
          <a:prstGeom prst="rect">
            <a:avLst/>
          </a:prstGeom>
          <a:noFill/>
        </p:spPr>
        <p:txBody>
          <a:bodyPr wrap="none" rtlCol="0">
            <a:spAutoFit/>
          </a:bodyPr>
          <a:lstStyle/>
          <a:p>
            <a:r>
              <a:rPr lang="en-IN" sz="2400" dirty="0"/>
              <a:t>6.1 FLOWCHART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Title 1"/>
          <p:cNvSpPr>
            <a:spLocks noGrp="1"/>
          </p:cNvSpPr>
          <p:nvPr>
            <p:ph type="title"/>
          </p:nvPr>
        </p:nvSpPr>
        <p:spPr/>
        <p:txBody>
          <a:bodyPr/>
          <a:lstStyle/>
          <a:p>
            <a:r>
              <a:rPr lang="en-IN" dirty="0"/>
              <a:t>6.2 Description</a:t>
            </a:r>
          </a:p>
        </p:txBody>
      </p:sp>
      <p:sp>
        <p:nvSpPr>
          <p:cNvPr id="1048644" name="Content Placeholder 2"/>
          <p:cNvSpPr>
            <a:spLocks noGrp="1"/>
          </p:cNvSpPr>
          <p:nvPr>
            <p:ph idx="1"/>
          </p:nvPr>
        </p:nvSpPr>
        <p:spPr>
          <a:xfrm>
            <a:off x="838200" y="1347952"/>
            <a:ext cx="10515600" cy="5510047"/>
          </a:xfrm>
        </p:spPr>
        <p:txBody>
          <a:bodyPr>
            <a:noAutofit/>
          </a:bodyPr>
          <a:lstStyle/>
          <a:p>
            <a:pPr>
              <a:lnSpc>
                <a:spcPct val="115000"/>
              </a:lnSpc>
              <a:spcAft>
                <a:spcPts val="1000"/>
              </a:spcAft>
            </a:pPr>
            <a:r>
              <a:rPr lang="en-US" sz="2400" dirty="0">
                <a:effectLst/>
                <a:ea typeface="Calibri" panose="020F0502020204030204" pitchFamily="34" charset="0"/>
                <a:cs typeface="Latha" panose="020B0604020202020204" pitchFamily="34" charset="0"/>
              </a:rPr>
              <a:t>Capture Image: The camera will capture an image of the text and saving it in .jpg format using Python.</a:t>
            </a:r>
            <a:endParaRPr lang="en-IN" sz="2400" dirty="0">
              <a:effectLst/>
              <a:ea typeface="Calibri" panose="020F0502020204030204" pitchFamily="34" charset="0"/>
              <a:cs typeface="Latha" panose="020B0604020202020204" pitchFamily="34" charset="0"/>
            </a:endParaRPr>
          </a:p>
          <a:p>
            <a:pPr>
              <a:lnSpc>
                <a:spcPct val="115000"/>
              </a:lnSpc>
              <a:spcAft>
                <a:spcPts val="1000"/>
              </a:spcAft>
            </a:pPr>
            <a:r>
              <a:rPr lang="en-US" sz="2400" dirty="0">
                <a:effectLst/>
                <a:ea typeface="Calibri" panose="020F0502020204030204" pitchFamily="34" charset="0"/>
                <a:cs typeface="Latha" panose="020B0604020202020204" pitchFamily="34" charset="0"/>
              </a:rPr>
              <a:t>Pre-Process Image: The captured image will be pre-processed using OpenCV. This will involve converting the image to grayscale, applying thresholding to enhance the text, and removing noises from the image.</a:t>
            </a:r>
          </a:p>
          <a:p>
            <a:pPr>
              <a:lnSpc>
                <a:spcPct val="115000"/>
              </a:lnSpc>
              <a:spcAft>
                <a:spcPts val="1000"/>
              </a:spcAft>
            </a:pPr>
            <a:r>
              <a:rPr lang="en-US" sz="2400" dirty="0">
                <a:effectLst/>
                <a:ea typeface="Calibri" panose="020F0502020204030204" pitchFamily="34" charset="0"/>
                <a:cs typeface="Latha" panose="020B0604020202020204" pitchFamily="34" charset="0"/>
              </a:rPr>
              <a:t>Extract Text: The pre-processed image will be passed to the Vision OCR to extract the text.</a:t>
            </a:r>
          </a:p>
          <a:p>
            <a:pPr>
              <a:lnSpc>
                <a:spcPct val="115000"/>
              </a:lnSpc>
              <a:spcAft>
                <a:spcPts val="1000"/>
              </a:spcAft>
              <a:buFont typeface="Wingdings" panose="05000000000000000000" pitchFamily="2" charset="2"/>
              <a:buChar char="Ø"/>
            </a:pPr>
            <a:r>
              <a:rPr lang="en-IN" sz="2400" dirty="0">
                <a:effectLst/>
                <a:ea typeface="Calibri" panose="020F0502020204030204" pitchFamily="34" charset="0"/>
              </a:rPr>
              <a:t>The Google Cloud Vision API is a machine learning service that allows you to integrate image analysis into your applications. It can recognize and extract information from images, such as text, logos, and objects, and convert it into machine-readable data.</a:t>
            </a:r>
            <a:endParaRPr lang="en-IN" sz="3200" dirty="0">
              <a:effectLst/>
              <a:ea typeface="Calibri" panose="020F0502020204030204" pitchFamily="34" charset="0"/>
              <a:cs typeface="Latha" panose="020B0604020202020204" pitchFamily="34" charset="0"/>
            </a:endParaRPr>
          </a:p>
          <a:p>
            <a:pPr>
              <a:lnSpc>
                <a:spcPct val="115000"/>
              </a:lnSpc>
              <a:spcAft>
                <a:spcPts val="1000"/>
              </a:spcAft>
            </a:pPr>
            <a:endParaRPr lang="en-IN" sz="2400" dirty="0">
              <a:effectLst/>
              <a:ea typeface="Calibri" panose="020F0502020204030204" pitchFamily="34" charset="0"/>
              <a:cs typeface="Latha"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Content Placeholder 2"/>
          <p:cNvSpPr>
            <a:spLocks noGrp="1"/>
          </p:cNvSpPr>
          <p:nvPr>
            <p:ph idx="1"/>
          </p:nvPr>
        </p:nvSpPr>
        <p:spPr>
          <a:xfrm>
            <a:off x="838200" y="1402544"/>
            <a:ext cx="10515600" cy="5455455"/>
          </a:xfrm>
        </p:spPr>
        <p:txBody>
          <a:bodyPr>
            <a:noAutofit/>
          </a:bodyPr>
          <a:lstStyle/>
          <a:p>
            <a:pPr algn="just">
              <a:lnSpc>
                <a:spcPct val="115000"/>
              </a:lnSpc>
              <a:spcAft>
                <a:spcPts val="1000"/>
              </a:spcAft>
            </a:pPr>
            <a:r>
              <a:rPr lang="en-US" sz="2400" dirty="0">
                <a:effectLst/>
                <a:ea typeface="Calibri" panose="020F0502020204030204" pitchFamily="34" charset="0"/>
                <a:cs typeface="Latha" panose="020B0604020202020204" pitchFamily="34" charset="0"/>
              </a:rPr>
              <a:t>Translate Text: The extracted text will be passed to the Google Translate API to translate it into preferred language.</a:t>
            </a:r>
          </a:p>
          <a:p>
            <a:pPr algn="just">
              <a:lnSpc>
                <a:spcPct val="115000"/>
              </a:lnSpc>
              <a:spcAft>
                <a:spcPts val="1000"/>
              </a:spcAft>
              <a:buFont typeface="Wingdings" panose="05000000000000000000" pitchFamily="2" charset="2"/>
              <a:buChar char="Ø"/>
            </a:pPr>
            <a:r>
              <a:rPr lang="en-IN" sz="2400" dirty="0">
                <a:effectLst/>
                <a:ea typeface="Calibri" panose="020F0502020204030204" pitchFamily="34" charset="0"/>
              </a:rPr>
              <a:t>Google Translate uses AI and ML techniques to translate text. It works by </a:t>
            </a:r>
            <a:r>
              <a:rPr lang="en-IN" sz="2400" dirty="0" err="1">
                <a:effectLst/>
                <a:ea typeface="Calibri" panose="020F0502020204030204" pitchFamily="34" charset="0"/>
              </a:rPr>
              <a:t>analyzing</a:t>
            </a:r>
            <a:r>
              <a:rPr lang="en-IN" sz="2400" dirty="0">
                <a:effectLst/>
                <a:ea typeface="Calibri" panose="020F0502020204030204" pitchFamily="34" charset="0"/>
              </a:rPr>
              <a:t> patterns in documents that have already been translated by humans and identifying similar patterns in new texts. The system then uses these patterns to create translations that are as accurate as possible. The service supports over 100 languages.</a:t>
            </a:r>
            <a:endParaRPr lang="en-IN" sz="2400" dirty="0">
              <a:effectLst/>
              <a:ea typeface="Calibri" panose="020F0502020204030204" pitchFamily="34" charset="0"/>
              <a:cs typeface="Latha" panose="020B0604020202020204" pitchFamily="34" charset="0"/>
            </a:endParaRPr>
          </a:p>
          <a:p>
            <a:pPr algn="just">
              <a:lnSpc>
                <a:spcPct val="115000"/>
              </a:lnSpc>
              <a:spcAft>
                <a:spcPts val="1000"/>
              </a:spcAft>
            </a:pPr>
            <a:r>
              <a:rPr lang="en-US" sz="2400" dirty="0">
                <a:effectLst/>
                <a:ea typeface="Calibri" panose="020F0502020204030204" pitchFamily="34" charset="0"/>
                <a:cs typeface="Latha" panose="020B0604020202020204" pitchFamily="34" charset="0"/>
              </a:rPr>
              <a:t>Convert Text to Speech: The translated text will be passed to Google Cloud Text-to-Speech to convert it into speech.</a:t>
            </a:r>
          </a:p>
          <a:p>
            <a:pPr algn="just">
              <a:lnSpc>
                <a:spcPct val="115000"/>
              </a:lnSpc>
              <a:spcAft>
                <a:spcPts val="1000"/>
              </a:spcAft>
              <a:buFont typeface="Wingdings" panose="05000000000000000000" pitchFamily="2" charset="2"/>
              <a:buChar char="Ø"/>
            </a:pPr>
            <a:r>
              <a:rPr lang="en-IN" sz="2400" dirty="0">
                <a:effectLst/>
                <a:ea typeface="Calibri" panose="020F0502020204030204" pitchFamily="34" charset="0"/>
                <a:cs typeface="Latha" panose="020B0604020202020204" pitchFamily="34" charset="0"/>
              </a:rPr>
              <a:t>The Google Cloud Text-to-Speech API uses deep neural network models to generate synthesized speech. These models are trained on large datasets of</a:t>
            </a:r>
          </a:p>
        </p:txBody>
      </p:sp>
      <p:sp>
        <p:nvSpPr>
          <p:cNvPr id="1048646" name="Title 1"/>
          <p:cNvSpPr>
            <a:spLocks noGrp="1"/>
          </p:cNvSpPr>
          <p:nvPr>
            <p:ph type="title"/>
          </p:nvPr>
        </p:nvSpPr>
        <p:spPr>
          <a:xfrm>
            <a:off x="838200" y="365125"/>
            <a:ext cx="10515600" cy="1325563"/>
          </a:xfrm>
        </p:spPr>
        <p:txBody>
          <a:bodyPr/>
          <a:lstStyle/>
          <a:p>
            <a:r>
              <a:rPr lang="en-IN" dirty="0"/>
              <a:t>6.2 Description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Content Placeholder 2"/>
          <p:cNvSpPr>
            <a:spLocks noGrp="1"/>
          </p:cNvSpPr>
          <p:nvPr>
            <p:ph idx="1"/>
          </p:nvPr>
        </p:nvSpPr>
        <p:spPr>
          <a:xfrm>
            <a:off x="838200" y="1576507"/>
            <a:ext cx="10515600" cy="4916368"/>
          </a:xfrm>
        </p:spPr>
        <p:txBody>
          <a:bodyPr>
            <a:noAutofit/>
          </a:bodyPr>
          <a:lstStyle/>
          <a:p>
            <a:pPr marL="0" indent="0" algn="just">
              <a:lnSpc>
                <a:spcPct val="115000"/>
              </a:lnSpc>
              <a:spcAft>
                <a:spcPts val="1000"/>
              </a:spcAft>
              <a:buNone/>
            </a:pPr>
            <a:r>
              <a:rPr lang="en-IN" sz="2400" dirty="0">
                <a:effectLst/>
                <a:ea typeface="Calibri" panose="020F0502020204030204" pitchFamily="34" charset="0"/>
                <a:cs typeface="Latha" panose="020B0604020202020204" pitchFamily="34" charset="0"/>
              </a:rPr>
              <a:t>speech and text data to produce high-quality, natural-sounding speech that is  indistinguishable from human speech. The API can also generate speech in real-time, making it ideal for applications that require fast and responsive speech output.</a:t>
            </a:r>
            <a:endParaRPr lang="en-US" sz="2400" dirty="0">
              <a:effectLst/>
              <a:ea typeface="Calibri" panose="020F0502020204030204" pitchFamily="34" charset="0"/>
              <a:cs typeface="Latha" panose="020B0604020202020204" pitchFamily="34" charset="0"/>
            </a:endParaRPr>
          </a:p>
          <a:p>
            <a:pPr algn="just">
              <a:lnSpc>
                <a:spcPct val="115000"/>
              </a:lnSpc>
              <a:spcAft>
                <a:spcPts val="1000"/>
              </a:spcAft>
            </a:pPr>
            <a:r>
              <a:rPr lang="en-US" sz="2400" dirty="0">
                <a:effectLst/>
                <a:ea typeface="Calibri" panose="020F0502020204030204" pitchFamily="34" charset="0"/>
                <a:cs typeface="Latha" panose="020B0604020202020204" pitchFamily="34" charset="0"/>
              </a:rPr>
              <a:t>Output: The extracted and translated text will be displayed on the screen, and the </a:t>
            </a:r>
            <a:r>
              <a:rPr lang="en-US" sz="2400" dirty="0">
                <a:ea typeface="Calibri" panose="020F0502020204030204" pitchFamily="34" charset="0"/>
                <a:cs typeface="Latha" panose="020B0604020202020204" pitchFamily="34" charset="0"/>
              </a:rPr>
              <a:t>device</a:t>
            </a:r>
            <a:r>
              <a:rPr lang="en-US" sz="2400" dirty="0">
                <a:effectLst/>
                <a:ea typeface="Calibri" panose="020F0502020204030204" pitchFamily="34" charset="0"/>
                <a:cs typeface="Latha" panose="020B0604020202020204" pitchFamily="34" charset="0"/>
              </a:rPr>
              <a:t> will play the </a:t>
            </a:r>
            <a:r>
              <a:rPr lang="en-US" sz="2400" dirty="0">
                <a:ea typeface="Calibri" panose="020F0502020204030204" pitchFamily="34" charset="0"/>
                <a:cs typeface="Latha" panose="020B0604020202020204" pitchFamily="34" charset="0"/>
              </a:rPr>
              <a:t>generated speech output through</a:t>
            </a:r>
            <a:r>
              <a:rPr lang="en-US" sz="2400" dirty="0">
                <a:effectLst/>
                <a:ea typeface="Calibri" panose="020F0502020204030204" pitchFamily="34" charset="0"/>
                <a:cs typeface="Latha" panose="020B0604020202020204" pitchFamily="34" charset="0"/>
              </a:rPr>
              <a:t> speaker.</a:t>
            </a:r>
            <a:endParaRPr lang="en-IN" sz="2400" dirty="0">
              <a:effectLst/>
              <a:ea typeface="Calibri" panose="020F0502020204030204" pitchFamily="34" charset="0"/>
              <a:cs typeface="Latha" panose="020B0604020202020204" pitchFamily="34" charset="0"/>
            </a:endParaRPr>
          </a:p>
        </p:txBody>
      </p:sp>
      <p:sp>
        <p:nvSpPr>
          <p:cNvPr id="1048646" name="Title 1"/>
          <p:cNvSpPr>
            <a:spLocks noGrp="1"/>
          </p:cNvSpPr>
          <p:nvPr>
            <p:ph type="title"/>
          </p:nvPr>
        </p:nvSpPr>
        <p:spPr>
          <a:xfrm>
            <a:off x="838200" y="365125"/>
            <a:ext cx="10515600" cy="1325563"/>
          </a:xfrm>
        </p:spPr>
        <p:txBody>
          <a:bodyPr/>
          <a:lstStyle/>
          <a:p>
            <a:r>
              <a:rPr lang="en-IN" dirty="0"/>
              <a:t>6.2 Description</a:t>
            </a:r>
          </a:p>
        </p:txBody>
      </p:sp>
    </p:spTree>
    <p:extLst>
      <p:ext uri="{BB962C8B-B14F-4D97-AF65-F5344CB8AC3E}">
        <p14:creationId xmlns:p14="http://schemas.microsoft.com/office/powerpoint/2010/main" val="186000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1"/>
          <p:cNvSpPr>
            <a:spLocks noGrp="1"/>
          </p:cNvSpPr>
          <p:nvPr>
            <p:ph type="title"/>
          </p:nvPr>
        </p:nvSpPr>
        <p:spPr/>
        <p:txBody>
          <a:bodyPr>
            <a:normAutofit/>
          </a:bodyPr>
          <a:lstStyle/>
          <a:p>
            <a:r>
              <a:rPr lang="en-IN" dirty="0"/>
              <a:t>OUTLINE</a:t>
            </a:r>
          </a:p>
        </p:txBody>
      </p:sp>
      <p:sp>
        <p:nvSpPr>
          <p:cNvPr id="1048602" name="Content Placeholder 2"/>
          <p:cNvSpPr>
            <a:spLocks noGrp="1"/>
          </p:cNvSpPr>
          <p:nvPr>
            <p:ph idx="1"/>
          </p:nvPr>
        </p:nvSpPr>
        <p:spPr>
          <a:xfrm>
            <a:off x="838200" y="1465803"/>
            <a:ext cx="10515600" cy="5027072"/>
          </a:xfrm>
        </p:spPr>
        <p:txBody>
          <a:bodyPr>
            <a:noAutofit/>
          </a:bodyPr>
          <a:lstStyle/>
          <a:p>
            <a:pPr marL="457200" indent="-457200" algn="just">
              <a:lnSpc>
                <a:spcPct val="100000"/>
              </a:lnSpc>
              <a:buFont typeface="+mj-lt"/>
              <a:buAutoNum type="arabicPeriod"/>
            </a:pPr>
            <a:r>
              <a:rPr lang="en-IN" dirty="0"/>
              <a:t>Introduction</a:t>
            </a:r>
          </a:p>
          <a:p>
            <a:pPr marL="457200" indent="-457200" algn="just">
              <a:lnSpc>
                <a:spcPct val="100000"/>
              </a:lnSpc>
              <a:buFont typeface="+mj-lt"/>
              <a:buAutoNum type="arabicPeriod"/>
            </a:pPr>
            <a:r>
              <a:rPr lang="en-IN" dirty="0"/>
              <a:t>Need for this project</a:t>
            </a:r>
          </a:p>
          <a:p>
            <a:pPr marL="457200" indent="-457200" algn="just">
              <a:lnSpc>
                <a:spcPct val="100000"/>
              </a:lnSpc>
              <a:buFont typeface="+mj-lt"/>
              <a:buAutoNum type="arabicPeriod"/>
            </a:pPr>
            <a:r>
              <a:rPr lang="en-IN" dirty="0"/>
              <a:t>Literature survey</a:t>
            </a:r>
          </a:p>
          <a:p>
            <a:pPr marL="457200" indent="-457200" algn="just">
              <a:lnSpc>
                <a:spcPct val="100000"/>
              </a:lnSpc>
              <a:buFont typeface="+mj-lt"/>
              <a:buAutoNum type="arabicPeriod"/>
            </a:pPr>
            <a:r>
              <a:rPr lang="en-IN" dirty="0"/>
              <a:t>Challenges</a:t>
            </a:r>
          </a:p>
          <a:p>
            <a:pPr marL="457200" indent="-457200" algn="just">
              <a:lnSpc>
                <a:spcPct val="100000"/>
              </a:lnSpc>
              <a:buFont typeface="+mj-lt"/>
              <a:buAutoNum type="arabicPeriod"/>
            </a:pPr>
            <a:r>
              <a:rPr lang="en-IN" dirty="0"/>
              <a:t>Objectives</a:t>
            </a:r>
          </a:p>
          <a:p>
            <a:pPr marL="457200" indent="-457200" algn="just">
              <a:lnSpc>
                <a:spcPct val="100000"/>
              </a:lnSpc>
              <a:buFont typeface="+mj-lt"/>
              <a:buAutoNum type="arabicPeriod"/>
            </a:pPr>
            <a:r>
              <a:rPr lang="en-IN" dirty="0"/>
              <a:t>Methodology</a:t>
            </a:r>
          </a:p>
          <a:p>
            <a:pPr marL="0" indent="0" algn="just">
              <a:lnSpc>
                <a:spcPct val="100000"/>
              </a:lnSpc>
              <a:buNone/>
            </a:pPr>
            <a:r>
              <a:rPr lang="en-IN" dirty="0"/>
              <a:t>      6.1   Flowchart</a:t>
            </a:r>
          </a:p>
          <a:p>
            <a:pPr marL="0" indent="0" algn="just">
              <a:lnSpc>
                <a:spcPct val="100000"/>
              </a:lnSpc>
              <a:buNone/>
            </a:pPr>
            <a:r>
              <a:rPr lang="en-IN" dirty="0"/>
              <a:t>      6.2   Description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Title 1"/>
          <p:cNvSpPr>
            <a:spLocks noGrp="1"/>
          </p:cNvSpPr>
          <p:nvPr>
            <p:ph type="title"/>
          </p:nvPr>
        </p:nvSpPr>
        <p:spPr>
          <a:xfrm>
            <a:off x="838200" y="365125"/>
            <a:ext cx="8791948" cy="811154"/>
          </a:xfrm>
        </p:spPr>
        <p:txBody>
          <a:bodyPr>
            <a:normAutofit/>
          </a:bodyPr>
          <a:lstStyle/>
          <a:p>
            <a:r>
              <a:rPr lang="en-IN" altLang="en-US" b="1">
                <a:sym typeface="+mn-ea"/>
              </a:rPr>
              <a:t>7.HARDWARE IMPLEMENTATION</a:t>
            </a:r>
          </a:p>
        </p:txBody>
      </p:sp>
      <p:pic>
        <p:nvPicPr>
          <p:cNvPr id="2097154" name="Content Placeholder 4" descr="Picture1"/>
          <p:cNvPicPr>
            <a:picLocks noGrp="1" noChangeAspect="1"/>
          </p:cNvPicPr>
          <p:nvPr>
            <p:ph idx="1"/>
          </p:nvPr>
        </p:nvPicPr>
        <p:blipFill>
          <a:blip r:embed="rId2"/>
          <a:stretch>
            <a:fillRect/>
          </a:stretch>
        </p:blipFill>
        <p:spPr>
          <a:xfrm>
            <a:off x="2298382" y="1694180"/>
            <a:ext cx="7595235" cy="4798695"/>
          </a:xfrm>
          <a:prstGeom prst="rect">
            <a:avLst/>
          </a:prstGeom>
          <a:ln>
            <a:noFill/>
          </a:ln>
          <a:effectLst>
            <a:outerShdw blurRad="190500" algn="tl" rotWithShape="0">
              <a:srgbClr val="000000">
                <a:alpha val="70000"/>
              </a:srgbClr>
            </a:outerShdw>
          </a:effectLst>
        </p:spPr>
      </p:pic>
      <p:sp>
        <p:nvSpPr>
          <p:cNvPr id="1048648" name="Text Box 3"/>
          <p:cNvSpPr txBox="1"/>
          <p:nvPr/>
        </p:nvSpPr>
        <p:spPr>
          <a:xfrm>
            <a:off x="838200" y="1203325"/>
            <a:ext cx="3284855" cy="460375"/>
          </a:xfrm>
          <a:prstGeom prst="rect">
            <a:avLst/>
          </a:prstGeom>
          <a:noFill/>
        </p:spPr>
        <p:txBody>
          <a:bodyPr wrap="square" rtlCol="0">
            <a:spAutoFit/>
          </a:bodyPr>
          <a:lstStyle/>
          <a:p>
            <a:r>
              <a:rPr lang="en-IN" altLang="en-US" sz="2400"/>
              <a:t>7.1 BLOCK DIAGRAM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itle 1"/>
          <p:cNvSpPr>
            <a:spLocks noGrp="1"/>
          </p:cNvSpPr>
          <p:nvPr>
            <p:ph type="title"/>
          </p:nvPr>
        </p:nvSpPr>
        <p:spPr>
          <a:xfrm>
            <a:off x="420370" y="678180"/>
            <a:ext cx="5606415" cy="649605"/>
          </a:xfrm>
        </p:spPr>
        <p:txBody>
          <a:bodyPr>
            <a:normAutofit fontScale="90000"/>
          </a:bodyPr>
          <a:lstStyle/>
          <a:p>
            <a:r>
              <a:rPr lang="en-IN" altLang="en-US" sz="4890"/>
              <a:t>7.2 </a:t>
            </a:r>
            <a:r>
              <a:rPr lang="en-IN" sz="4890" dirty="0">
                <a:sym typeface="+mn-ea"/>
              </a:rPr>
              <a:t>Description</a:t>
            </a:r>
            <a:br>
              <a:rPr lang="en-IN" sz="4890" dirty="0">
                <a:sym typeface="+mn-ea"/>
              </a:rPr>
            </a:br>
            <a:r>
              <a:rPr lang="en-IN" altLang="en-US" sz="2665">
                <a:sym typeface="+mn-ea"/>
              </a:rPr>
              <a:t> </a:t>
            </a:r>
            <a:endParaRPr lang="en-IN" altLang="en-US" sz="2665"/>
          </a:p>
        </p:txBody>
      </p:sp>
      <p:sp>
        <p:nvSpPr>
          <p:cNvPr id="1048656" name="Content Placeholder 2"/>
          <p:cNvSpPr>
            <a:spLocks noGrp="1"/>
          </p:cNvSpPr>
          <p:nvPr>
            <p:ph sz="half" idx="1"/>
          </p:nvPr>
        </p:nvSpPr>
        <p:spPr>
          <a:xfrm>
            <a:off x="633095" y="2139950"/>
            <a:ext cx="5181600" cy="4351338"/>
          </a:xfrm>
        </p:spPr>
        <p:txBody>
          <a:bodyPr/>
          <a:lstStyle/>
          <a:p>
            <a:r>
              <a:rPr lang="en-IN" altLang="en-US" sz="2400" dirty="0"/>
              <a:t>It is a versatile single-board computer that can be used to create a text to speech system. It features a powerful quad-core processor and up to 8GB of RAM, making it capable of handling complex speech synthesis algorithms. The board also has built-in Bluetooth and Wi-Fi, enabling it to connect to various audio devices.</a:t>
            </a:r>
          </a:p>
        </p:txBody>
      </p:sp>
      <p:sp>
        <p:nvSpPr>
          <p:cNvPr id="1048657" name="Text Box 8"/>
          <p:cNvSpPr txBox="1"/>
          <p:nvPr/>
        </p:nvSpPr>
        <p:spPr>
          <a:xfrm>
            <a:off x="742950" y="1503680"/>
            <a:ext cx="4483635" cy="447040"/>
          </a:xfrm>
          <a:prstGeom prst="rect">
            <a:avLst/>
          </a:prstGeom>
          <a:noFill/>
        </p:spPr>
        <p:txBody>
          <a:bodyPr wrap="square" rtlCol="0">
            <a:spAutoFit/>
          </a:bodyPr>
          <a:lstStyle/>
          <a:p>
            <a:pPr algn="l"/>
            <a:r>
              <a:rPr lang="en-IN" altLang="en-US" sz="2400" b="1">
                <a:sym typeface="+mn-ea"/>
              </a:rPr>
              <a:t>Raspberry Pi 4 Model B</a:t>
            </a:r>
          </a:p>
        </p:txBody>
      </p:sp>
      <p:pic>
        <p:nvPicPr>
          <p:cNvPr id="5" name="Content Placeholder 4">
            <a:extLst>
              <a:ext uri="{FF2B5EF4-FFF2-40B4-BE49-F238E27FC236}">
                <a16:creationId xmlns:a16="http://schemas.microsoft.com/office/drawing/2014/main" id="{89817329-DB30-42B2-AB51-B18215E85C8D}"/>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578" t="20376" r="1"/>
          <a:stretch/>
        </p:blipFill>
        <p:spPr>
          <a:xfrm>
            <a:off x="6674427" y="854051"/>
            <a:ext cx="4884478" cy="514989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Content Placeholder 2"/>
          <p:cNvSpPr>
            <a:spLocks noGrp="1"/>
          </p:cNvSpPr>
          <p:nvPr>
            <p:ph sz="half" idx="1"/>
          </p:nvPr>
        </p:nvSpPr>
        <p:spPr>
          <a:xfrm>
            <a:off x="602615" y="1632585"/>
            <a:ext cx="5621655" cy="4697730"/>
          </a:xfrm>
        </p:spPr>
        <p:txBody>
          <a:bodyPr>
            <a:normAutofit/>
          </a:bodyPr>
          <a:lstStyle/>
          <a:p>
            <a:r>
              <a:rPr lang="en-US" sz="2400" dirty="0"/>
              <a:t>The Pi Camera V3 is a high-quality camera module designed specifically for the Raspberry Pi. It offers a resolution of up to 12 megapixels and can capture 1080p video at 50 frames per second. The camera is easy to connect to the Raspberry Pi's CSI port and can be controlled using the Pi's GPIO pins. It also supports various image processing features such as auto-exposure, white balance, and image stabilization</a:t>
            </a:r>
            <a:r>
              <a:rPr lang="en-IN" altLang="en-US" sz="2400" dirty="0"/>
              <a:t>.</a:t>
            </a:r>
          </a:p>
        </p:txBody>
      </p:sp>
      <p:sp>
        <p:nvSpPr>
          <p:cNvPr id="1048659" name="Text Box 7"/>
          <p:cNvSpPr txBox="1"/>
          <p:nvPr/>
        </p:nvSpPr>
        <p:spPr>
          <a:xfrm>
            <a:off x="602615" y="935990"/>
            <a:ext cx="5721676" cy="447040"/>
          </a:xfrm>
          <a:prstGeom prst="rect">
            <a:avLst/>
          </a:prstGeom>
          <a:noFill/>
        </p:spPr>
        <p:txBody>
          <a:bodyPr wrap="square" rtlCol="0">
            <a:spAutoFit/>
          </a:bodyPr>
          <a:lstStyle/>
          <a:p>
            <a:pPr algn="l"/>
            <a:r>
              <a:rPr lang="en-IN" altLang="en-US" sz="2400" b="1">
                <a:sym typeface="+mn-ea"/>
              </a:rPr>
              <a:t>Raspberry pi camera V</a:t>
            </a:r>
            <a:r>
              <a:rPr lang="en-US" sz="2400" b="1">
                <a:sym typeface="+mn-ea"/>
              </a:rPr>
              <a:t>3</a:t>
            </a:r>
            <a:r>
              <a:rPr lang="en-IN" altLang="en-US" sz="2400" b="1">
                <a:sym typeface="+mn-ea"/>
              </a:rPr>
              <a:t> module </a:t>
            </a:r>
          </a:p>
        </p:txBody>
      </p:sp>
      <p:pic>
        <p:nvPicPr>
          <p:cNvPr id="5" name="Content Placeholder 4">
            <a:extLst>
              <a:ext uri="{FF2B5EF4-FFF2-40B4-BE49-F238E27FC236}">
                <a16:creationId xmlns:a16="http://schemas.microsoft.com/office/drawing/2014/main" id="{3D44E51E-39A0-46BB-9332-9CA8665518B4}"/>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r="34369"/>
          <a:stretch/>
        </p:blipFill>
        <p:spPr>
          <a:xfrm rot="10800000">
            <a:off x="7361253" y="1010354"/>
            <a:ext cx="4228132" cy="4837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Title 1"/>
          <p:cNvSpPr>
            <a:spLocks noGrp="1"/>
          </p:cNvSpPr>
          <p:nvPr>
            <p:ph type="title"/>
          </p:nvPr>
        </p:nvSpPr>
        <p:spPr/>
        <p:txBody>
          <a:bodyPr>
            <a:normAutofit/>
          </a:bodyPr>
          <a:lstStyle/>
          <a:p>
            <a:r>
              <a:rPr lang="en-US" sz="2400" b="1">
                <a:sym typeface="+mn-ea"/>
              </a:rPr>
              <a:t>Power supply </a:t>
            </a:r>
          </a:p>
        </p:txBody>
      </p:sp>
      <p:sp>
        <p:nvSpPr>
          <p:cNvPr id="1048661" name="Content Placeholder 2"/>
          <p:cNvSpPr>
            <a:spLocks noGrp="1"/>
          </p:cNvSpPr>
          <p:nvPr>
            <p:ph sz="half" idx="1"/>
          </p:nvPr>
        </p:nvSpPr>
        <p:spPr/>
        <p:txBody>
          <a:bodyPr/>
          <a:lstStyle/>
          <a:p>
            <a:r>
              <a:rPr lang="en-US" sz="2400"/>
              <a:t>The Raspberry Pi 4 Model B requires a 5-volt power supply with a USB-C connector capable of supplying at least 3 amps of current. The power supply must be capable of providing stable and reliable power to the board to prevent issues.</a:t>
            </a:r>
          </a:p>
        </p:txBody>
      </p:sp>
      <p:pic>
        <p:nvPicPr>
          <p:cNvPr id="2097157" name="Content Placeholder 5" descr="photo_2023-05-10_02-35-29"/>
          <p:cNvPicPr>
            <a:picLocks noGrp="1" noChangeAspect="1"/>
          </p:cNvPicPr>
          <p:nvPr>
            <p:ph sz="half" idx="2"/>
          </p:nvPr>
        </p:nvPicPr>
        <p:blipFill>
          <a:blip r:embed="rId2"/>
          <a:stretch>
            <a:fillRect/>
          </a:stretch>
        </p:blipFill>
        <p:spPr>
          <a:xfrm>
            <a:off x="6172202" y="1253172"/>
            <a:ext cx="4227195" cy="4351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Title 1"/>
          <p:cNvSpPr>
            <a:spLocks noGrp="1"/>
          </p:cNvSpPr>
          <p:nvPr>
            <p:ph type="title"/>
          </p:nvPr>
        </p:nvSpPr>
        <p:spPr>
          <a:xfrm>
            <a:off x="838200" y="884555"/>
            <a:ext cx="2225040" cy="822960"/>
          </a:xfrm>
        </p:spPr>
        <p:txBody>
          <a:bodyPr/>
          <a:lstStyle/>
          <a:p>
            <a:r>
              <a:rPr lang="en-US" sz="2400" b="1" dirty="0">
                <a:sym typeface="+mn-ea"/>
              </a:rPr>
              <a:t>Audio Output</a:t>
            </a:r>
          </a:p>
        </p:txBody>
      </p:sp>
      <p:sp>
        <p:nvSpPr>
          <p:cNvPr id="1048663" name="Content Placeholder 2"/>
          <p:cNvSpPr>
            <a:spLocks noGrp="1"/>
          </p:cNvSpPr>
          <p:nvPr>
            <p:ph sz="half" idx="1"/>
          </p:nvPr>
        </p:nvSpPr>
        <p:spPr>
          <a:xfrm>
            <a:off x="838200" y="1838325"/>
            <a:ext cx="5181600" cy="4351338"/>
          </a:xfrm>
        </p:spPr>
        <p:txBody>
          <a:bodyPr/>
          <a:lstStyle/>
          <a:p>
            <a:r>
              <a:rPr lang="en-US" sz="2400" dirty="0"/>
              <a:t>Audio Output - Audio can be played by a earphones connect in 3.5mm audio jack port provided in a raspberry Pi or can connect Bluetooth speaker via wireless.</a:t>
            </a:r>
          </a:p>
        </p:txBody>
      </p:sp>
      <p:pic>
        <p:nvPicPr>
          <p:cNvPr id="2097158" name="Content Placeholder 4" descr="PiHut-speaker_700"/>
          <p:cNvPicPr>
            <a:picLocks noGrp="1" noChangeAspect="1"/>
          </p:cNvPicPr>
          <p:nvPr>
            <p:ph sz="half" idx="2"/>
          </p:nvPr>
        </p:nvPicPr>
        <p:blipFill>
          <a:blip r:embed="rId2"/>
          <a:stretch>
            <a:fillRect/>
          </a:stretch>
        </p:blipFill>
        <p:spPr>
          <a:xfrm>
            <a:off x="6442122" y="1838325"/>
            <a:ext cx="4351020" cy="318135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9600-4C46-49F9-BFEB-F4E4819A16AA}"/>
              </a:ext>
            </a:extLst>
          </p:cNvPr>
          <p:cNvSpPr>
            <a:spLocks noGrp="1"/>
          </p:cNvSpPr>
          <p:nvPr>
            <p:ph type="title"/>
          </p:nvPr>
        </p:nvSpPr>
        <p:spPr/>
        <p:txBody>
          <a:bodyPr/>
          <a:lstStyle/>
          <a:p>
            <a:r>
              <a:rPr lang="en-IN" dirty="0"/>
              <a:t>Connections and Hardware Setup</a:t>
            </a:r>
          </a:p>
        </p:txBody>
      </p:sp>
      <p:pic>
        <p:nvPicPr>
          <p:cNvPr id="10" name="Content Placeholder 9">
            <a:extLst>
              <a:ext uri="{FF2B5EF4-FFF2-40B4-BE49-F238E27FC236}">
                <a16:creationId xmlns:a16="http://schemas.microsoft.com/office/drawing/2014/main" id="{5FFCF710-5B81-47AC-B4CB-1FDD0AE2EF32}"/>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64573" y="1690688"/>
            <a:ext cx="5406279" cy="4081650"/>
          </a:xfrm>
          <a:prstGeom prst="rect">
            <a:avLst/>
          </a:prstGeom>
          <a:ln>
            <a:noFill/>
          </a:ln>
          <a:effectLst>
            <a:outerShdw blurRad="190500" algn="tl" rotWithShape="0">
              <a:srgbClr val="000000">
                <a:alpha val="70000"/>
              </a:srgbClr>
            </a:outerShdw>
          </a:effectLst>
        </p:spPr>
      </p:pic>
      <p:sp>
        <p:nvSpPr>
          <p:cNvPr id="12" name="Content Placeholder 11">
            <a:extLst>
              <a:ext uri="{FF2B5EF4-FFF2-40B4-BE49-F238E27FC236}">
                <a16:creationId xmlns:a16="http://schemas.microsoft.com/office/drawing/2014/main" id="{DAB90BC6-1320-40DD-BA15-0205AF5CF424}"/>
              </a:ext>
            </a:extLst>
          </p:cNvPr>
          <p:cNvSpPr>
            <a:spLocks noGrp="1"/>
          </p:cNvSpPr>
          <p:nvPr>
            <p:ph sz="half" idx="1"/>
          </p:nvPr>
        </p:nvSpPr>
        <p:spPr>
          <a:xfrm>
            <a:off x="838200" y="1690688"/>
            <a:ext cx="5726373" cy="5032375"/>
          </a:xfrm>
        </p:spPr>
        <p:txBody>
          <a:bodyPr>
            <a:noAutofit/>
          </a:bodyPr>
          <a:lstStyle/>
          <a:p>
            <a:pPr marL="342900" lvl="0" indent="-342900" algn="just">
              <a:lnSpc>
                <a:spcPct val="100000"/>
              </a:lnSpc>
              <a:buFont typeface="Symbol" panose="05050102010706020507" pitchFamily="18" charset="2"/>
              <a:buChar char=""/>
            </a:pPr>
            <a:r>
              <a:rPr lang="en-IN" sz="2400" dirty="0">
                <a:effectLst/>
                <a:ea typeface="Calibri" panose="020F0502020204030204" pitchFamily="34" charset="0"/>
                <a:cs typeface="Latha" panose="020B0604020202020204" pitchFamily="34" charset="0"/>
              </a:rPr>
              <a:t>Connect the Power supply adaptor to the Raspberry Pi 4 via Type-C port.</a:t>
            </a:r>
          </a:p>
          <a:p>
            <a:pPr marL="342900" lvl="0" indent="-342900" algn="just">
              <a:lnSpc>
                <a:spcPct val="100000"/>
              </a:lnSpc>
              <a:buFont typeface="Symbol" panose="05050102010706020507" pitchFamily="18" charset="2"/>
              <a:buChar char=""/>
            </a:pPr>
            <a:r>
              <a:rPr lang="en-IN" sz="2400" dirty="0">
                <a:effectLst/>
                <a:ea typeface="Calibri" panose="020F0502020204030204" pitchFamily="34" charset="0"/>
                <a:cs typeface="Latha" panose="020B0604020202020204" pitchFamily="34" charset="0"/>
              </a:rPr>
              <a:t>Connect the </a:t>
            </a:r>
            <a:r>
              <a:rPr lang="en-IN" sz="2400" dirty="0" err="1">
                <a:effectLst/>
                <a:ea typeface="Calibri" panose="020F0502020204030204" pitchFamily="34" charset="0"/>
                <a:cs typeface="Latha" panose="020B0604020202020204" pitchFamily="34" charset="0"/>
              </a:rPr>
              <a:t>PiCamera</a:t>
            </a:r>
            <a:r>
              <a:rPr lang="en-IN" sz="2400" dirty="0">
                <a:effectLst/>
                <a:ea typeface="Calibri" panose="020F0502020204030204" pitchFamily="34" charset="0"/>
                <a:cs typeface="Latha" panose="020B0604020202020204" pitchFamily="34" charset="0"/>
              </a:rPr>
              <a:t> module to the Raspberry Pi 4 via the camera connector.</a:t>
            </a:r>
          </a:p>
          <a:p>
            <a:pPr marL="342900" lvl="0" indent="-342900" algn="just">
              <a:lnSpc>
                <a:spcPct val="100000"/>
              </a:lnSpc>
              <a:buFont typeface="Symbol" panose="05050102010706020507" pitchFamily="18" charset="2"/>
              <a:buChar char=""/>
            </a:pPr>
            <a:r>
              <a:rPr lang="en-IN" sz="2400" dirty="0">
                <a:effectLst/>
                <a:ea typeface="Calibri" panose="020F0502020204030204" pitchFamily="34" charset="0"/>
                <a:cs typeface="Latha" panose="020B0604020202020204" pitchFamily="34" charset="0"/>
              </a:rPr>
              <a:t>Connect the Speaker to the Raspberry Pi 4 via the USB port or Audio port.</a:t>
            </a:r>
          </a:p>
          <a:p>
            <a:pPr marL="342900" lvl="0" indent="-342900" algn="just">
              <a:lnSpc>
                <a:spcPct val="100000"/>
              </a:lnSpc>
              <a:buFont typeface="Symbol" panose="05050102010706020507" pitchFamily="18" charset="2"/>
              <a:buChar char=""/>
            </a:pPr>
            <a:r>
              <a:rPr lang="en-IN" sz="2400" dirty="0">
                <a:effectLst/>
                <a:ea typeface="Calibri" panose="020F0502020204030204" pitchFamily="34" charset="0"/>
                <a:cs typeface="Latha" panose="020B0604020202020204" pitchFamily="34" charset="0"/>
              </a:rPr>
              <a:t>Connect the Monitor to the Raspberry Pi 4 via HDMI cable. (optional)</a:t>
            </a:r>
          </a:p>
          <a:p>
            <a:pPr marL="342900" lvl="0" indent="-342900" algn="just">
              <a:lnSpc>
                <a:spcPct val="100000"/>
              </a:lnSpc>
              <a:spcAft>
                <a:spcPts val="1000"/>
              </a:spcAft>
              <a:buFont typeface="Symbol" panose="05050102010706020507" pitchFamily="18" charset="2"/>
              <a:buChar char=""/>
            </a:pPr>
            <a:r>
              <a:rPr lang="en-IN" sz="2400" dirty="0">
                <a:effectLst/>
                <a:ea typeface="Calibri" panose="020F0502020204030204" pitchFamily="34" charset="0"/>
                <a:cs typeface="Latha" panose="020B0604020202020204" pitchFamily="34" charset="0"/>
              </a:rPr>
              <a:t>Connect the Keyboard and Mouse to the Raspberry Pi 4 via USB port. (optional)</a:t>
            </a:r>
          </a:p>
          <a:p>
            <a:pPr>
              <a:lnSpc>
                <a:spcPct val="100000"/>
              </a:lnSpc>
            </a:pPr>
            <a:endParaRPr lang="en-IN" sz="2400" dirty="0"/>
          </a:p>
        </p:txBody>
      </p:sp>
    </p:spTree>
    <p:extLst>
      <p:ext uri="{BB962C8B-B14F-4D97-AF65-F5344CB8AC3E}">
        <p14:creationId xmlns:p14="http://schemas.microsoft.com/office/powerpoint/2010/main" val="1636556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TextBox 1"/>
          <p:cNvSpPr txBox="1"/>
          <p:nvPr/>
        </p:nvSpPr>
        <p:spPr>
          <a:xfrm>
            <a:off x="547014" y="124951"/>
            <a:ext cx="2386807" cy="769441"/>
          </a:xfrm>
          <a:prstGeom prst="rect">
            <a:avLst/>
          </a:prstGeom>
          <a:noFill/>
        </p:spPr>
        <p:txBody>
          <a:bodyPr wrap="none" rtlCol="0">
            <a:spAutoFit/>
          </a:bodyPr>
          <a:lstStyle/>
          <a:p>
            <a:r>
              <a:rPr lang="en-IN" sz="4400" dirty="0">
                <a:latin typeface="+mj-lt"/>
              </a:rPr>
              <a:t>8. RESULT</a:t>
            </a:r>
          </a:p>
        </p:txBody>
      </p:sp>
      <p:pic>
        <p:nvPicPr>
          <p:cNvPr id="2097159" name="Picture 4"/>
          <p:cNvPicPr>
            <a:picLocks noChangeAspect="1"/>
          </p:cNvPicPr>
          <p:nvPr/>
        </p:nvPicPr>
        <p:blipFill rotWithShape="1">
          <a:blip r:embed="rId2"/>
          <a:srcRect t="14476" b="31810"/>
          <a:stretch>
            <a:fillRect/>
          </a:stretch>
        </p:blipFill>
        <p:spPr>
          <a:xfrm>
            <a:off x="861426" y="1787981"/>
            <a:ext cx="5081480" cy="4854838"/>
          </a:xfrm>
          <a:prstGeom prst="rect">
            <a:avLst/>
          </a:prstGeom>
        </p:spPr>
      </p:pic>
      <p:pic>
        <p:nvPicPr>
          <p:cNvPr id="2097160" name="Picture 6"/>
          <p:cNvPicPr>
            <a:picLocks noChangeAspect="1"/>
          </p:cNvPicPr>
          <p:nvPr/>
        </p:nvPicPr>
        <p:blipFill rotWithShape="1">
          <a:blip r:embed="rId3"/>
          <a:srcRect t="1822" r="23281" b="41905"/>
          <a:stretch>
            <a:fillRect/>
          </a:stretch>
        </p:blipFill>
        <p:spPr>
          <a:xfrm>
            <a:off x="6845814" y="1787981"/>
            <a:ext cx="4781385" cy="4854838"/>
          </a:xfrm>
          <a:prstGeom prst="rect">
            <a:avLst/>
          </a:prstGeom>
        </p:spPr>
      </p:pic>
      <p:sp>
        <p:nvSpPr>
          <p:cNvPr id="1048665" name="TextBox 7"/>
          <p:cNvSpPr txBox="1"/>
          <p:nvPr/>
        </p:nvSpPr>
        <p:spPr>
          <a:xfrm>
            <a:off x="547014" y="894392"/>
            <a:ext cx="8187553" cy="461665"/>
          </a:xfrm>
          <a:prstGeom prst="rect">
            <a:avLst/>
          </a:prstGeom>
          <a:noFill/>
        </p:spPr>
        <p:txBody>
          <a:bodyPr wrap="square" rtlCol="0">
            <a:spAutoFit/>
          </a:bodyPr>
          <a:lstStyle/>
          <a:p>
            <a:r>
              <a:rPr lang="en-IN" sz="2400" dirty="0"/>
              <a:t>Test Case 1: </a:t>
            </a:r>
            <a:r>
              <a:rPr lang="en-IN" sz="2400" dirty="0">
                <a:effectLst/>
                <a:ea typeface="Calibri" panose="020F0502020204030204" pitchFamily="34" charset="0"/>
              </a:rPr>
              <a:t>Input image contain printed English text</a:t>
            </a:r>
            <a:endParaRPr lang="en-IN" sz="2400" dirty="0"/>
          </a:p>
        </p:txBody>
      </p:sp>
      <p:sp>
        <p:nvSpPr>
          <p:cNvPr id="1048666" name="TextBox 8"/>
          <p:cNvSpPr txBox="1"/>
          <p:nvPr/>
        </p:nvSpPr>
        <p:spPr>
          <a:xfrm>
            <a:off x="2560109" y="1326317"/>
            <a:ext cx="1795780" cy="447041"/>
          </a:xfrm>
          <a:prstGeom prst="rect">
            <a:avLst/>
          </a:prstGeom>
          <a:noFill/>
        </p:spPr>
        <p:txBody>
          <a:bodyPr wrap="none" rtlCol="0">
            <a:spAutoFit/>
          </a:bodyPr>
          <a:lstStyle/>
          <a:p>
            <a:r>
              <a:rPr lang="en-IN" sz="2400" dirty="0"/>
              <a:t>Input Image</a:t>
            </a:r>
          </a:p>
        </p:txBody>
      </p:sp>
      <p:sp>
        <p:nvSpPr>
          <p:cNvPr id="1048667" name="TextBox 9"/>
          <p:cNvSpPr txBox="1"/>
          <p:nvPr/>
        </p:nvSpPr>
        <p:spPr>
          <a:xfrm>
            <a:off x="7838689" y="1326316"/>
            <a:ext cx="3078479" cy="447041"/>
          </a:xfrm>
          <a:prstGeom prst="rect">
            <a:avLst/>
          </a:prstGeom>
          <a:noFill/>
        </p:spPr>
        <p:txBody>
          <a:bodyPr wrap="none" rtlCol="0">
            <a:spAutoFit/>
          </a:bodyPr>
          <a:lstStyle/>
          <a:p>
            <a:r>
              <a:rPr lang="en-IN" sz="2400" dirty="0"/>
              <a:t>Pre-processed Image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2"/>
          <p:cNvPicPr>
            <a:picLocks noChangeAspect="1"/>
          </p:cNvPicPr>
          <p:nvPr/>
        </p:nvPicPr>
        <p:blipFill rotWithShape="1">
          <a:blip r:embed="rId2"/>
          <a:srcRect t="14286" b="32190"/>
          <a:stretch>
            <a:fillRect/>
          </a:stretch>
        </p:blipFill>
        <p:spPr>
          <a:xfrm>
            <a:off x="0" y="1593665"/>
            <a:ext cx="5520496" cy="5255569"/>
          </a:xfrm>
          <a:prstGeom prst="rect">
            <a:avLst/>
          </a:prstGeom>
        </p:spPr>
      </p:pic>
      <p:sp>
        <p:nvSpPr>
          <p:cNvPr id="1048668" name="TextBox 5"/>
          <p:cNvSpPr txBox="1"/>
          <p:nvPr/>
        </p:nvSpPr>
        <p:spPr>
          <a:xfrm>
            <a:off x="1417733" y="1132000"/>
            <a:ext cx="2862579" cy="447040"/>
          </a:xfrm>
          <a:prstGeom prst="rect">
            <a:avLst/>
          </a:prstGeom>
          <a:noFill/>
        </p:spPr>
        <p:txBody>
          <a:bodyPr wrap="none" rtlCol="0">
            <a:spAutoFit/>
          </a:bodyPr>
          <a:lstStyle/>
          <a:p>
            <a:r>
              <a:rPr lang="en-IN" sz="2400" dirty="0"/>
              <a:t>Boundary Detection</a:t>
            </a:r>
          </a:p>
        </p:txBody>
      </p:sp>
      <p:sp>
        <p:nvSpPr>
          <p:cNvPr id="1048669" name="TextBox 6"/>
          <p:cNvSpPr txBox="1"/>
          <p:nvPr/>
        </p:nvSpPr>
        <p:spPr>
          <a:xfrm>
            <a:off x="8051756" y="1131999"/>
            <a:ext cx="3256279" cy="447041"/>
          </a:xfrm>
          <a:prstGeom prst="rect">
            <a:avLst/>
          </a:prstGeom>
          <a:noFill/>
        </p:spPr>
        <p:txBody>
          <a:bodyPr wrap="none" rtlCol="0">
            <a:spAutoFit/>
          </a:bodyPr>
          <a:lstStyle/>
          <a:p>
            <a:r>
              <a:rPr lang="en-IN" sz="2400" dirty="0"/>
              <a:t>Contour Detected Text</a:t>
            </a:r>
          </a:p>
        </p:txBody>
      </p:sp>
      <p:sp>
        <p:nvSpPr>
          <p:cNvPr id="1048670" name="TextBox 7"/>
          <p:cNvSpPr txBox="1"/>
          <p:nvPr/>
        </p:nvSpPr>
        <p:spPr>
          <a:xfrm>
            <a:off x="571500" y="452652"/>
            <a:ext cx="1846579" cy="447041"/>
          </a:xfrm>
          <a:prstGeom prst="rect">
            <a:avLst/>
          </a:prstGeom>
          <a:noFill/>
        </p:spPr>
        <p:txBody>
          <a:bodyPr wrap="none" rtlCol="0">
            <a:spAutoFit/>
          </a:bodyPr>
          <a:lstStyle/>
          <a:p>
            <a:r>
              <a:rPr lang="en-IN" sz="2400" dirty="0"/>
              <a:t>Test Case 1:</a:t>
            </a:r>
          </a:p>
        </p:txBody>
      </p:sp>
      <p:pic>
        <p:nvPicPr>
          <p:cNvPr id="2097162" name="Picture 11"/>
          <p:cNvPicPr>
            <a:picLocks noChangeAspect="1"/>
          </p:cNvPicPr>
          <p:nvPr/>
        </p:nvPicPr>
        <p:blipFill rotWithShape="1">
          <a:blip r:embed="rId3"/>
          <a:srcRect t="13332" b="30857"/>
          <a:stretch>
            <a:fillRect/>
          </a:stretch>
        </p:blipFill>
        <p:spPr>
          <a:xfrm>
            <a:off x="6897714" y="1602432"/>
            <a:ext cx="5294286" cy="52555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TextBox 5"/>
          <p:cNvSpPr txBox="1"/>
          <p:nvPr/>
        </p:nvSpPr>
        <p:spPr>
          <a:xfrm>
            <a:off x="2171815" y="1127531"/>
            <a:ext cx="1757680" cy="447040"/>
          </a:xfrm>
          <a:prstGeom prst="rect">
            <a:avLst/>
          </a:prstGeom>
          <a:noFill/>
        </p:spPr>
        <p:txBody>
          <a:bodyPr wrap="none" rtlCol="0">
            <a:spAutoFit/>
          </a:bodyPr>
          <a:lstStyle/>
          <a:p>
            <a:r>
              <a:rPr lang="en-IN" sz="2400" dirty="0"/>
              <a:t>Output Text</a:t>
            </a:r>
          </a:p>
        </p:txBody>
      </p:sp>
      <p:sp>
        <p:nvSpPr>
          <p:cNvPr id="1048672" name="TextBox 6"/>
          <p:cNvSpPr txBox="1"/>
          <p:nvPr/>
        </p:nvSpPr>
        <p:spPr>
          <a:xfrm>
            <a:off x="7997380" y="1127530"/>
            <a:ext cx="2278379" cy="447041"/>
          </a:xfrm>
          <a:prstGeom prst="rect">
            <a:avLst/>
          </a:prstGeom>
          <a:noFill/>
        </p:spPr>
        <p:txBody>
          <a:bodyPr wrap="none" rtlCol="0">
            <a:spAutoFit/>
          </a:bodyPr>
          <a:lstStyle/>
          <a:p>
            <a:r>
              <a:rPr lang="en-IN" sz="2400" dirty="0"/>
              <a:t>Translated Text</a:t>
            </a:r>
          </a:p>
        </p:txBody>
      </p:sp>
      <p:sp>
        <p:nvSpPr>
          <p:cNvPr id="1048673" name="TextBox 7"/>
          <p:cNvSpPr txBox="1"/>
          <p:nvPr/>
        </p:nvSpPr>
        <p:spPr>
          <a:xfrm>
            <a:off x="571500" y="452652"/>
            <a:ext cx="1846579" cy="447041"/>
          </a:xfrm>
          <a:prstGeom prst="rect">
            <a:avLst/>
          </a:prstGeom>
          <a:noFill/>
        </p:spPr>
        <p:txBody>
          <a:bodyPr wrap="none" rtlCol="0">
            <a:spAutoFit/>
          </a:bodyPr>
          <a:lstStyle/>
          <a:p>
            <a:r>
              <a:rPr lang="en-IN" sz="2400" dirty="0"/>
              <a:t>Test Case 1:</a:t>
            </a:r>
          </a:p>
        </p:txBody>
      </p:sp>
      <p:pic>
        <p:nvPicPr>
          <p:cNvPr id="2097163" name="Picture 3"/>
          <p:cNvPicPr>
            <a:picLocks noChangeAspect="1"/>
          </p:cNvPicPr>
          <p:nvPr/>
        </p:nvPicPr>
        <p:blipFill>
          <a:blip r:embed="rId2"/>
          <a:stretch>
            <a:fillRect/>
          </a:stretch>
        </p:blipFill>
        <p:spPr>
          <a:xfrm>
            <a:off x="238125" y="1814511"/>
            <a:ext cx="5524500" cy="3228975"/>
          </a:xfrm>
          <a:prstGeom prst="rect">
            <a:avLst/>
          </a:prstGeom>
        </p:spPr>
      </p:pic>
      <p:pic>
        <p:nvPicPr>
          <p:cNvPr id="2097164" name="Picture 8"/>
          <p:cNvPicPr>
            <a:picLocks noChangeAspect="1"/>
          </p:cNvPicPr>
          <p:nvPr/>
        </p:nvPicPr>
        <p:blipFill>
          <a:blip r:embed="rId3"/>
          <a:stretch>
            <a:fillRect/>
          </a:stretch>
        </p:blipFill>
        <p:spPr>
          <a:xfrm>
            <a:off x="6096000" y="1814511"/>
            <a:ext cx="5857875" cy="3228975"/>
          </a:xfrm>
          <a:prstGeom prst="rect">
            <a:avLst/>
          </a:prstGeom>
        </p:spPr>
      </p:pic>
      <p:pic>
        <p:nvPicPr>
          <p:cNvPr id="2097165" name="Picture 2"/>
          <p:cNvPicPr>
            <a:picLocks noChangeAspect="1"/>
          </p:cNvPicPr>
          <p:nvPr/>
        </p:nvPicPr>
        <p:blipFill>
          <a:blip r:embed="rId4"/>
          <a:stretch>
            <a:fillRect/>
          </a:stretch>
        </p:blipFill>
        <p:spPr>
          <a:xfrm>
            <a:off x="6095999" y="1814511"/>
            <a:ext cx="5857875" cy="32886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97165"/>
                                        </p:tgtEl>
                                        <p:attrNameLst>
                                          <p:attrName>style.visibility</p:attrName>
                                        </p:attrNameLst>
                                      </p:cBhvr>
                                      <p:to>
                                        <p:strVal val="visible"/>
                                      </p:to>
                                    </p:set>
                                    <p:animEffect transition="in" filter="wheel(1)">
                                      <p:cBhvr>
                                        <p:cTn id="7" dur="2000"/>
                                        <p:tgtEl>
                                          <p:spTgt spid="2097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extBox 1"/>
          <p:cNvSpPr txBox="1"/>
          <p:nvPr/>
        </p:nvSpPr>
        <p:spPr>
          <a:xfrm>
            <a:off x="547014" y="124951"/>
            <a:ext cx="2710180" cy="751840"/>
          </a:xfrm>
          <a:prstGeom prst="rect">
            <a:avLst/>
          </a:prstGeom>
          <a:noFill/>
        </p:spPr>
        <p:txBody>
          <a:bodyPr wrap="none" rtlCol="0">
            <a:spAutoFit/>
          </a:bodyPr>
          <a:lstStyle/>
          <a:p>
            <a:r>
              <a:rPr lang="en-IN" sz="4400" dirty="0">
                <a:latin typeface="+mj-lt"/>
              </a:rPr>
              <a:t>8</a:t>
            </a:r>
            <a:r>
              <a:rPr lang="en-IN" sz="4400">
                <a:latin typeface="+mj-lt"/>
              </a:rPr>
              <a:t>. </a:t>
            </a:r>
            <a:r>
              <a:rPr lang="en-IN" sz="4400" dirty="0">
                <a:latin typeface="+mj-lt"/>
              </a:rPr>
              <a:t>RESULT</a:t>
            </a:r>
          </a:p>
        </p:txBody>
      </p:sp>
      <p:sp>
        <p:nvSpPr>
          <p:cNvPr id="1048675" name="TextBox 7"/>
          <p:cNvSpPr txBox="1"/>
          <p:nvPr/>
        </p:nvSpPr>
        <p:spPr>
          <a:xfrm>
            <a:off x="547014" y="894392"/>
            <a:ext cx="7066280" cy="447041"/>
          </a:xfrm>
          <a:prstGeom prst="rect">
            <a:avLst/>
          </a:prstGeom>
          <a:noFill/>
        </p:spPr>
        <p:txBody>
          <a:bodyPr wrap="none" rtlCol="0">
            <a:spAutoFit/>
          </a:bodyPr>
          <a:lstStyle/>
          <a:p>
            <a:r>
              <a:rPr lang="en-IN" sz="2400" dirty="0"/>
              <a:t>Test Case 2: </a:t>
            </a:r>
            <a:r>
              <a:rPr lang="en-IN" sz="2400" dirty="0">
                <a:effectLst/>
                <a:ea typeface="Calibri" panose="020F0502020204030204" pitchFamily="34" charset="0"/>
              </a:rPr>
              <a:t>Input image contain printed </a:t>
            </a:r>
            <a:r>
              <a:rPr lang="en-IN" sz="2400" dirty="0">
                <a:ea typeface="Calibri" panose="020F0502020204030204" pitchFamily="34" charset="0"/>
              </a:rPr>
              <a:t>Tamil</a:t>
            </a:r>
            <a:r>
              <a:rPr lang="en-IN" sz="2400" dirty="0">
                <a:effectLst/>
                <a:ea typeface="Calibri" panose="020F0502020204030204" pitchFamily="34" charset="0"/>
              </a:rPr>
              <a:t> text</a:t>
            </a:r>
            <a:endParaRPr lang="en-IN" sz="2400" b="1" dirty="0"/>
          </a:p>
        </p:txBody>
      </p:sp>
      <p:sp>
        <p:nvSpPr>
          <p:cNvPr id="1048676" name="TextBox 8"/>
          <p:cNvSpPr txBox="1"/>
          <p:nvPr/>
        </p:nvSpPr>
        <p:spPr>
          <a:xfrm>
            <a:off x="3107370" y="1367071"/>
            <a:ext cx="1795779" cy="447040"/>
          </a:xfrm>
          <a:prstGeom prst="rect">
            <a:avLst/>
          </a:prstGeom>
          <a:noFill/>
        </p:spPr>
        <p:txBody>
          <a:bodyPr wrap="none" rtlCol="0">
            <a:spAutoFit/>
          </a:bodyPr>
          <a:lstStyle/>
          <a:p>
            <a:r>
              <a:rPr lang="en-IN" sz="2400" dirty="0"/>
              <a:t>Input Image</a:t>
            </a:r>
          </a:p>
        </p:txBody>
      </p:sp>
      <p:sp>
        <p:nvSpPr>
          <p:cNvPr id="1048677" name="TextBox 9"/>
          <p:cNvSpPr txBox="1"/>
          <p:nvPr/>
        </p:nvSpPr>
        <p:spPr>
          <a:xfrm>
            <a:off x="7400516" y="1369396"/>
            <a:ext cx="3078479" cy="447041"/>
          </a:xfrm>
          <a:prstGeom prst="rect">
            <a:avLst/>
          </a:prstGeom>
          <a:noFill/>
        </p:spPr>
        <p:txBody>
          <a:bodyPr wrap="none" rtlCol="0">
            <a:spAutoFit/>
          </a:bodyPr>
          <a:lstStyle/>
          <a:p>
            <a:r>
              <a:rPr lang="en-IN" sz="2400" dirty="0"/>
              <a:t>Pre-processed Image</a:t>
            </a:r>
          </a:p>
        </p:txBody>
      </p:sp>
      <p:pic>
        <p:nvPicPr>
          <p:cNvPr id="2097166" name="Picture 3"/>
          <p:cNvPicPr>
            <a:picLocks noChangeAspect="1"/>
          </p:cNvPicPr>
          <p:nvPr/>
        </p:nvPicPr>
        <p:blipFill rotWithShape="1">
          <a:blip r:embed="rId2"/>
          <a:srcRect t="1987" r="1816" b="1822"/>
          <a:stretch>
            <a:fillRect/>
          </a:stretch>
        </p:blipFill>
        <p:spPr>
          <a:xfrm>
            <a:off x="2256552" y="1862358"/>
            <a:ext cx="3393177" cy="4995642"/>
          </a:xfrm>
          <a:prstGeom prst="rect">
            <a:avLst/>
          </a:prstGeom>
        </p:spPr>
      </p:pic>
      <p:pic>
        <p:nvPicPr>
          <p:cNvPr id="2097167" name="Picture 10"/>
          <p:cNvPicPr>
            <a:picLocks noChangeAspect="1"/>
          </p:cNvPicPr>
          <p:nvPr/>
        </p:nvPicPr>
        <p:blipFill rotWithShape="1">
          <a:blip r:embed="rId3"/>
          <a:srcRect t="1822" r="2388" b="1905"/>
          <a:stretch>
            <a:fillRect/>
          </a:stretch>
        </p:blipFill>
        <p:spPr>
          <a:xfrm>
            <a:off x="7101747" y="1828736"/>
            <a:ext cx="3393177" cy="50292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C3B5-0C69-476D-B9E5-85BD32171F5E}"/>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2C43434A-F03A-47A4-8E6D-A56B49FE5728}"/>
              </a:ext>
            </a:extLst>
          </p:cNvPr>
          <p:cNvSpPr>
            <a:spLocks noGrp="1"/>
          </p:cNvSpPr>
          <p:nvPr>
            <p:ph idx="1"/>
          </p:nvPr>
        </p:nvSpPr>
        <p:spPr/>
        <p:txBody>
          <a:bodyPr/>
          <a:lstStyle/>
          <a:p>
            <a:pPr marL="457200" indent="-457200" algn="just">
              <a:lnSpc>
                <a:spcPct val="100000"/>
              </a:lnSpc>
              <a:buAutoNum type="arabicPeriod" startAt="7"/>
            </a:pPr>
            <a:r>
              <a:rPr lang="en-IN" dirty="0"/>
              <a:t>Hardware Implementation</a:t>
            </a:r>
          </a:p>
          <a:p>
            <a:pPr marL="0" indent="0" algn="just">
              <a:lnSpc>
                <a:spcPct val="100000"/>
              </a:lnSpc>
              <a:buNone/>
            </a:pPr>
            <a:r>
              <a:rPr lang="en-IN" dirty="0"/>
              <a:t>      7.1 Block Diagram</a:t>
            </a:r>
          </a:p>
          <a:p>
            <a:pPr marL="0" indent="0" algn="just">
              <a:lnSpc>
                <a:spcPct val="100000"/>
              </a:lnSpc>
              <a:buNone/>
            </a:pPr>
            <a:r>
              <a:rPr lang="en-IN" dirty="0"/>
              <a:t>      7.2 Description</a:t>
            </a:r>
            <a:endParaRPr lang="en-IN" sz="2800" dirty="0"/>
          </a:p>
          <a:p>
            <a:pPr marL="0" indent="0" algn="just">
              <a:buNone/>
            </a:pPr>
            <a:r>
              <a:rPr lang="en-IN" sz="2800" dirty="0"/>
              <a:t>8.   Result</a:t>
            </a:r>
          </a:p>
          <a:p>
            <a:pPr marL="457200" indent="-457200" algn="just">
              <a:buAutoNum type="arabicPeriod" startAt="9"/>
            </a:pPr>
            <a:r>
              <a:rPr lang="en-IN" sz="2800" dirty="0"/>
              <a:t>Conclusion</a:t>
            </a:r>
          </a:p>
          <a:p>
            <a:pPr marL="457200" indent="-457200" algn="just">
              <a:buAutoNum type="arabicPeriod" startAt="9"/>
            </a:pPr>
            <a:r>
              <a:rPr lang="en-IN" sz="2800" dirty="0"/>
              <a:t> Future scope</a:t>
            </a:r>
          </a:p>
          <a:p>
            <a:pPr marL="457200" indent="-457200" algn="just">
              <a:buAutoNum type="arabicPeriod" startAt="9"/>
            </a:pPr>
            <a:r>
              <a:rPr lang="en-IN" sz="2800" dirty="0"/>
              <a:t> References</a:t>
            </a:r>
          </a:p>
          <a:p>
            <a:endParaRPr lang="en-IN" dirty="0"/>
          </a:p>
        </p:txBody>
      </p:sp>
    </p:spTree>
    <p:extLst>
      <p:ext uri="{BB962C8B-B14F-4D97-AF65-F5344CB8AC3E}">
        <p14:creationId xmlns:p14="http://schemas.microsoft.com/office/powerpoint/2010/main" val="2146914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TextBox 7"/>
          <p:cNvSpPr txBox="1"/>
          <p:nvPr/>
        </p:nvSpPr>
        <p:spPr>
          <a:xfrm>
            <a:off x="233030" y="117399"/>
            <a:ext cx="1846579" cy="447040"/>
          </a:xfrm>
          <a:prstGeom prst="rect">
            <a:avLst/>
          </a:prstGeom>
          <a:noFill/>
        </p:spPr>
        <p:txBody>
          <a:bodyPr wrap="none" rtlCol="0">
            <a:spAutoFit/>
          </a:bodyPr>
          <a:lstStyle/>
          <a:p>
            <a:r>
              <a:rPr lang="en-IN" sz="2400" dirty="0"/>
              <a:t>Test Case 2:</a:t>
            </a:r>
          </a:p>
        </p:txBody>
      </p:sp>
      <p:sp>
        <p:nvSpPr>
          <p:cNvPr id="1048679" name="TextBox 8"/>
          <p:cNvSpPr txBox="1"/>
          <p:nvPr/>
        </p:nvSpPr>
        <p:spPr>
          <a:xfrm>
            <a:off x="4753485" y="117398"/>
            <a:ext cx="2862580" cy="447040"/>
          </a:xfrm>
          <a:prstGeom prst="rect">
            <a:avLst/>
          </a:prstGeom>
          <a:noFill/>
        </p:spPr>
        <p:txBody>
          <a:bodyPr wrap="none" rtlCol="0">
            <a:spAutoFit/>
          </a:bodyPr>
          <a:lstStyle/>
          <a:p>
            <a:r>
              <a:rPr lang="en-IN" sz="2400" dirty="0"/>
              <a:t>Boundary Detection</a:t>
            </a:r>
          </a:p>
        </p:txBody>
      </p:sp>
      <p:pic>
        <p:nvPicPr>
          <p:cNvPr id="2097168" name="Picture 4"/>
          <p:cNvPicPr>
            <a:picLocks noChangeAspect="1"/>
          </p:cNvPicPr>
          <p:nvPr/>
        </p:nvPicPr>
        <p:blipFill rotWithShape="1">
          <a:blip r:embed="rId2"/>
          <a:srcRect t="1905" r="2674" b="1334"/>
          <a:stretch>
            <a:fillRect/>
          </a:stretch>
        </p:blipFill>
        <p:spPr>
          <a:xfrm>
            <a:off x="3994720" y="579064"/>
            <a:ext cx="4202560" cy="627893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TextBox 7"/>
          <p:cNvSpPr txBox="1"/>
          <p:nvPr/>
        </p:nvSpPr>
        <p:spPr>
          <a:xfrm>
            <a:off x="455574" y="327932"/>
            <a:ext cx="1846579" cy="447040"/>
          </a:xfrm>
          <a:prstGeom prst="rect">
            <a:avLst/>
          </a:prstGeom>
          <a:noFill/>
        </p:spPr>
        <p:txBody>
          <a:bodyPr wrap="none" rtlCol="0">
            <a:spAutoFit/>
          </a:bodyPr>
          <a:lstStyle/>
          <a:p>
            <a:r>
              <a:rPr lang="en-IN" sz="2400" dirty="0"/>
              <a:t>Test Case 2:</a:t>
            </a:r>
          </a:p>
        </p:txBody>
      </p:sp>
      <p:sp>
        <p:nvSpPr>
          <p:cNvPr id="1048681" name="TextBox 8"/>
          <p:cNvSpPr txBox="1"/>
          <p:nvPr/>
        </p:nvSpPr>
        <p:spPr>
          <a:xfrm>
            <a:off x="1920192" y="1020482"/>
            <a:ext cx="1757680" cy="447040"/>
          </a:xfrm>
          <a:prstGeom prst="rect">
            <a:avLst/>
          </a:prstGeom>
          <a:noFill/>
        </p:spPr>
        <p:txBody>
          <a:bodyPr wrap="none" rtlCol="0">
            <a:spAutoFit/>
          </a:bodyPr>
          <a:lstStyle/>
          <a:p>
            <a:r>
              <a:rPr lang="en-IN" sz="2400" dirty="0"/>
              <a:t>Output Text</a:t>
            </a:r>
          </a:p>
        </p:txBody>
      </p:sp>
      <p:sp>
        <p:nvSpPr>
          <p:cNvPr id="1048682" name="TextBox 9"/>
          <p:cNvSpPr txBox="1"/>
          <p:nvPr/>
        </p:nvSpPr>
        <p:spPr>
          <a:xfrm>
            <a:off x="7940473" y="1020481"/>
            <a:ext cx="2278379" cy="447041"/>
          </a:xfrm>
          <a:prstGeom prst="rect">
            <a:avLst/>
          </a:prstGeom>
          <a:noFill/>
        </p:spPr>
        <p:txBody>
          <a:bodyPr wrap="none" rtlCol="0">
            <a:spAutoFit/>
          </a:bodyPr>
          <a:lstStyle/>
          <a:p>
            <a:r>
              <a:rPr lang="en-IN" sz="2400" dirty="0"/>
              <a:t>Translated Text</a:t>
            </a:r>
          </a:p>
        </p:txBody>
      </p:sp>
      <p:pic>
        <p:nvPicPr>
          <p:cNvPr id="2097169" name="Picture 4"/>
          <p:cNvPicPr>
            <a:picLocks noChangeAspect="1"/>
          </p:cNvPicPr>
          <p:nvPr/>
        </p:nvPicPr>
        <p:blipFill>
          <a:blip r:embed="rId2"/>
          <a:stretch>
            <a:fillRect/>
          </a:stretch>
        </p:blipFill>
        <p:spPr>
          <a:xfrm>
            <a:off x="0" y="1634218"/>
            <a:ext cx="5524500" cy="4895850"/>
          </a:xfrm>
          <a:prstGeom prst="rect">
            <a:avLst/>
          </a:prstGeom>
        </p:spPr>
      </p:pic>
      <p:pic>
        <p:nvPicPr>
          <p:cNvPr id="2097170" name="Picture 6"/>
          <p:cNvPicPr>
            <a:picLocks noChangeAspect="1"/>
          </p:cNvPicPr>
          <p:nvPr/>
        </p:nvPicPr>
        <p:blipFill>
          <a:blip r:embed="rId3"/>
          <a:stretch>
            <a:fillRect/>
          </a:stretch>
        </p:blipFill>
        <p:spPr>
          <a:xfrm>
            <a:off x="5744061" y="1634218"/>
            <a:ext cx="6447939" cy="4895850"/>
          </a:xfrm>
          <a:prstGeom prst="rect">
            <a:avLst/>
          </a:prstGeom>
        </p:spPr>
      </p:pic>
      <p:pic>
        <p:nvPicPr>
          <p:cNvPr id="2097171" name="Picture 2"/>
          <p:cNvPicPr>
            <a:picLocks noChangeAspect="1"/>
          </p:cNvPicPr>
          <p:nvPr/>
        </p:nvPicPr>
        <p:blipFill>
          <a:blip r:embed="rId4"/>
          <a:stretch>
            <a:fillRect/>
          </a:stretch>
        </p:blipFill>
        <p:spPr>
          <a:xfrm>
            <a:off x="0" y="1638710"/>
            <a:ext cx="5524500" cy="48913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97171"/>
                                        </p:tgtEl>
                                        <p:attrNameLst>
                                          <p:attrName>style.visibility</p:attrName>
                                        </p:attrNameLst>
                                      </p:cBhvr>
                                      <p:to>
                                        <p:strVal val="visible"/>
                                      </p:to>
                                    </p:set>
                                    <p:animEffect transition="in" filter="wheel(1)">
                                      <p:cBhvr>
                                        <p:cTn id="7" dur="2000"/>
                                        <p:tgtEl>
                                          <p:spTgt spid="209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3" name="TextBox 1"/>
          <p:cNvSpPr txBox="1"/>
          <p:nvPr/>
        </p:nvSpPr>
        <p:spPr>
          <a:xfrm>
            <a:off x="547014" y="124951"/>
            <a:ext cx="3027680" cy="751840"/>
          </a:xfrm>
          <a:prstGeom prst="rect">
            <a:avLst/>
          </a:prstGeom>
          <a:noFill/>
        </p:spPr>
        <p:txBody>
          <a:bodyPr wrap="none" rtlCol="0">
            <a:spAutoFit/>
          </a:bodyPr>
          <a:lstStyle/>
          <a:p>
            <a:r>
              <a:rPr lang="en-IN" sz="4400" dirty="0">
                <a:latin typeface="+mj-lt"/>
              </a:rPr>
              <a:t>8</a:t>
            </a:r>
            <a:r>
              <a:rPr lang="en-IN" sz="4400">
                <a:latin typeface="+mj-lt"/>
              </a:rPr>
              <a:t>.1 </a:t>
            </a:r>
            <a:r>
              <a:rPr lang="en-IN" sz="4400" dirty="0">
                <a:latin typeface="+mj-lt"/>
              </a:rPr>
              <a:t>RESULT</a:t>
            </a:r>
          </a:p>
        </p:txBody>
      </p:sp>
      <p:sp>
        <p:nvSpPr>
          <p:cNvPr id="1048684" name="TextBox 7"/>
          <p:cNvSpPr txBox="1"/>
          <p:nvPr/>
        </p:nvSpPr>
        <p:spPr>
          <a:xfrm>
            <a:off x="547014" y="894392"/>
            <a:ext cx="7477870" cy="802640"/>
          </a:xfrm>
          <a:prstGeom prst="rect">
            <a:avLst/>
          </a:prstGeom>
          <a:noFill/>
        </p:spPr>
        <p:txBody>
          <a:bodyPr wrap="square" rtlCol="0">
            <a:spAutoFit/>
          </a:bodyPr>
          <a:lstStyle/>
          <a:p>
            <a:r>
              <a:rPr lang="en-IN" sz="2400" dirty="0"/>
              <a:t>Test Case 3: </a:t>
            </a:r>
            <a:r>
              <a:rPr lang="en-IN" sz="2400" dirty="0">
                <a:effectLst/>
                <a:ea typeface="Calibri" panose="020F0502020204030204" pitchFamily="34" charset="0"/>
              </a:rPr>
              <a:t>Input image contain handwritten English text</a:t>
            </a:r>
            <a:endParaRPr lang="en-IN" sz="2400" dirty="0"/>
          </a:p>
        </p:txBody>
      </p:sp>
      <p:sp>
        <p:nvSpPr>
          <p:cNvPr id="1048685" name="TextBox 8"/>
          <p:cNvSpPr txBox="1"/>
          <p:nvPr/>
        </p:nvSpPr>
        <p:spPr>
          <a:xfrm>
            <a:off x="2560109" y="1326317"/>
            <a:ext cx="1795780" cy="447041"/>
          </a:xfrm>
          <a:prstGeom prst="rect">
            <a:avLst/>
          </a:prstGeom>
          <a:noFill/>
        </p:spPr>
        <p:txBody>
          <a:bodyPr wrap="none" rtlCol="0">
            <a:spAutoFit/>
          </a:bodyPr>
          <a:lstStyle/>
          <a:p>
            <a:r>
              <a:rPr lang="en-IN" sz="2400" dirty="0"/>
              <a:t>Input Image</a:t>
            </a:r>
          </a:p>
        </p:txBody>
      </p:sp>
      <p:sp>
        <p:nvSpPr>
          <p:cNvPr id="1048686" name="TextBox 9"/>
          <p:cNvSpPr txBox="1"/>
          <p:nvPr/>
        </p:nvSpPr>
        <p:spPr>
          <a:xfrm>
            <a:off x="7838689" y="1326316"/>
            <a:ext cx="3078479" cy="447041"/>
          </a:xfrm>
          <a:prstGeom prst="rect">
            <a:avLst/>
          </a:prstGeom>
          <a:noFill/>
        </p:spPr>
        <p:txBody>
          <a:bodyPr wrap="none" rtlCol="0">
            <a:spAutoFit/>
          </a:bodyPr>
          <a:lstStyle/>
          <a:p>
            <a:r>
              <a:rPr lang="en-IN" sz="2400" dirty="0"/>
              <a:t>Pre-processed Image</a:t>
            </a:r>
          </a:p>
        </p:txBody>
      </p:sp>
      <p:pic>
        <p:nvPicPr>
          <p:cNvPr id="2097172" name="Picture 10"/>
          <p:cNvPicPr>
            <a:picLocks noChangeAspect="1"/>
          </p:cNvPicPr>
          <p:nvPr/>
        </p:nvPicPr>
        <p:blipFill rotWithShape="1">
          <a:blip r:embed="rId2"/>
          <a:srcRect l="-28901" t="-17255" r="-20081" b="-31872"/>
          <a:stretch>
            <a:fillRect/>
          </a:stretch>
        </p:blipFill>
        <p:spPr>
          <a:xfrm>
            <a:off x="-1583140" y="1590340"/>
            <a:ext cx="8734568" cy="4896019"/>
          </a:xfrm>
          <a:prstGeom prst="rect">
            <a:avLst/>
          </a:prstGeom>
        </p:spPr>
      </p:pic>
      <p:pic>
        <p:nvPicPr>
          <p:cNvPr id="2097173" name="Picture 11"/>
          <p:cNvPicPr>
            <a:picLocks noChangeAspect="1"/>
          </p:cNvPicPr>
          <p:nvPr/>
        </p:nvPicPr>
        <p:blipFill rotWithShape="1">
          <a:blip r:embed="rId3"/>
          <a:srcRect l="-28901" t="-17255" r="-20081" b="-31872"/>
          <a:stretch>
            <a:fillRect/>
          </a:stretch>
        </p:blipFill>
        <p:spPr>
          <a:xfrm>
            <a:off x="4461669" y="1557148"/>
            <a:ext cx="8853001" cy="496240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TextBox 5"/>
          <p:cNvSpPr txBox="1"/>
          <p:nvPr/>
        </p:nvSpPr>
        <p:spPr>
          <a:xfrm>
            <a:off x="1787875" y="1144883"/>
            <a:ext cx="2862580" cy="447041"/>
          </a:xfrm>
          <a:prstGeom prst="rect">
            <a:avLst/>
          </a:prstGeom>
          <a:noFill/>
        </p:spPr>
        <p:txBody>
          <a:bodyPr wrap="none" rtlCol="0">
            <a:spAutoFit/>
          </a:bodyPr>
          <a:lstStyle/>
          <a:p>
            <a:r>
              <a:rPr lang="en-IN" sz="2400" dirty="0"/>
              <a:t>Boundary Detection</a:t>
            </a:r>
          </a:p>
        </p:txBody>
      </p:sp>
      <p:sp>
        <p:nvSpPr>
          <p:cNvPr id="1048688" name="TextBox 6"/>
          <p:cNvSpPr txBox="1"/>
          <p:nvPr/>
        </p:nvSpPr>
        <p:spPr>
          <a:xfrm>
            <a:off x="7508472" y="1144884"/>
            <a:ext cx="3256279" cy="447040"/>
          </a:xfrm>
          <a:prstGeom prst="rect">
            <a:avLst/>
          </a:prstGeom>
          <a:noFill/>
        </p:spPr>
        <p:txBody>
          <a:bodyPr wrap="none" rtlCol="0">
            <a:spAutoFit/>
          </a:bodyPr>
          <a:lstStyle/>
          <a:p>
            <a:r>
              <a:rPr lang="en-IN" sz="2400" dirty="0"/>
              <a:t>Contour Detected Text</a:t>
            </a:r>
          </a:p>
        </p:txBody>
      </p:sp>
      <p:sp>
        <p:nvSpPr>
          <p:cNvPr id="1048689" name="TextBox 7"/>
          <p:cNvSpPr txBox="1"/>
          <p:nvPr/>
        </p:nvSpPr>
        <p:spPr>
          <a:xfrm>
            <a:off x="571500" y="452652"/>
            <a:ext cx="1846579" cy="447041"/>
          </a:xfrm>
          <a:prstGeom prst="rect">
            <a:avLst/>
          </a:prstGeom>
          <a:noFill/>
        </p:spPr>
        <p:txBody>
          <a:bodyPr wrap="none" rtlCol="0">
            <a:spAutoFit/>
          </a:bodyPr>
          <a:lstStyle/>
          <a:p>
            <a:r>
              <a:rPr lang="en-IN" sz="2400" dirty="0"/>
              <a:t>Test Case 3:</a:t>
            </a:r>
          </a:p>
        </p:txBody>
      </p:sp>
      <p:pic>
        <p:nvPicPr>
          <p:cNvPr id="2097174" name="Picture 8"/>
          <p:cNvPicPr>
            <a:picLocks/>
          </p:cNvPicPr>
          <p:nvPr/>
        </p:nvPicPr>
        <p:blipFill>
          <a:blip r:embed="rId2"/>
          <a:stretch>
            <a:fillRect/>
          </a:stretch>
        </p:blipFill>
        <p:spPr>
          <a:xfrm>
            <a:off x="360927" y="1844480"/>
            <a:ext cx="5538926" cy="3169040"/>
          </a:xfrm>
          <a:prstGeom prst="rect">
            <a:avLst/>
          </a:prstGeom>
        </p:spPr>
      </p:pic>
      <p:pic>
        <p:nvPicPr>
          <p:cNvPr id="2097175" name="Picture 3"/>
          <p:cNvPicPr>
            <a:picLocks noChangeAspect="1"/>
          </p:cNvPicPr>
          <p:nvPr/>
        </p:nvPicPr>
        <p:blipFill>
          <a:blip r:embed="rId3"/>
          <a:stretch>
            <a:fillRect/>
          </a:stretch>
        </p:blipFill>
        <p:spPr>
          <a:xfrm>
            <a:off x="6172073" y="1844480"/>
            <a:ext cx="5659000" cy="31690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TextBox 5"/>
          <p:cNvSpPr txBox="1"/>
          <p:nvPr/>
        </p:nvSpPr>
        <p:spPr>
          <a:xfrm>
            <a:off x="2191442" y="1127529"/>
            <a:ext cx="1757680" cy="447041"/>
          </a:xfrm>
          <a:prstGeom prst="rect">
            <a:avLst/>
          </a:prstGeom>
          <a:noFill/>
        </p:spPr>
        <p:txBody>
          <a:bodyPr wrap="none" rtlCol="0">
            <a:spAutoFit/>
          </a:bodyPr>
          <a:lstStyle/>
          <a:p>
            <a:r>
              <a:rPr lang="en-IN" sz="2400" dirty="0"/>
              <a:t>Output Text</a:t>
            </a:r>
          </a:p>
        </p:txBody>
      </p:sp>
      <p:sp>
        <p:nvSpPr>
          <p:cNvPr id="1048691" name="TextBox 6"/>
          <p:cNvSpPr txBox="1"/>
          <p:nvPr/>
        </p:nvSpPr>
        <p:spPr>
          <a:xfrm>
            <a:off x="7883820" y="1127530"/>
            <a:ext cx="2278380" cy="447041"/>
          </a:xfrm>
          <a:prstGeom prst="rect">
            <a:avLst/>
          </a:prstGeom>
          <a:noFill/>
        </p:spPr>
        <p:txBody>
          <a:bodyPr wrap="none" rtlCol="0">
            <a:spAutoFit/>
          </a:bodyPr>
          <a:lstStyle/>
          <a:p>
            <a:r>
              <a:rPr lang="en-IN" sz="2400" dirty="0"/>
              <a:t>Translated Text</a:t>
            </a:r>
          </a:p>
        </p:txBody>
      </p:sp>
      <p:sp>
        <p:nvSpPr>
          <p:cNvPr id="1048692" name="TextBox 7"/>
          <p:cNvSpPr txBox="1"/>
          <p:nvPr/>
        </p:nvSpPr>
        <p:spPr>
          <a:xfrm>
            <a:off x="571500" y="452652"/>
            <a:ext cx="1846579" cy="447041"/>
          </a:xfrm>
          <a:prstGeom prst="rect">
            <a:avLst/>
          </a:prstGeom>
          <a:noFill/>
        </p:spPr>
        <p:txBody>
          <a:bodyPr wrap="none" rtlCol="0">
            <a:spAutoFit/>
          </a:bodyPr>
          <a:lstStyle/>
          <a:p>
            <a:r>
              <a:rPr lang="en-IN" sz="2400" dirty="0"/>
              <a:t>Test Case 3:</a:t>
            </a:r>
          </a:p>
        </p:txBody>
      </p:sp>
      <p:pic>
        <p:nvPicPr>
          <p:cNvPr id="2097176" name="Picture 4"/>
          <p:cNvPicPr>
            <a:picLocks noChangeAspect="1"/>
          </p:cNvPicPr>
          <p:nvPr/>
        </p:nvPicPr>
        <p:blipFill>
          <a:blip r:embed="rId2"/>
          <a:stretch>
            <a:fillRect/>
          </a:stretch>
        </p:blipFill>
        <p:spPr>
          <a:xfrm>
            <a:off x="238125" y="2099521"/>
            <a:ext cx="5563755" cy="2718653"/>
          </a:xfrm>
          <a:prstGeom prst="rect">
            <a:avLst/>
          </a:prstGeom>
        </p:spPr>
      </p:pic>
      <p:pic>
        <p:nvPicPr>
          <p:cNvPr id="2097177" name="Picture 10"/>
          <p:cNvPicPr>
            <a:picLocks noChangeAspect="1"/>
          </p:cNvPicPr>
          <p:nvPr/>
        </p:nvPicPr>
        <p:blipFill>
          <a:blip r:embed="rId3"/>
          <a:stretch>
            <a:fillRect/>
          </a:stretch>
        </p:blipFill>
        <p:spPr>
          <a:xfrm>
            <a:off x="5868880" y="2568073"/>
            <a:ext cx="6084995" cy="1721853"/>
          </a:xfrm>
          <a:prstGeom prst="rect">
            <a:avLst/>
          </a:prstGeom>
        </p:spPr>
      </p:pic>
      <p:pic>
        <p:nvPicPr>
          <p:cNvPr id="2097178" name="Picture 12"/>
          <p:cNvPicPr>
            <a:picLocks noChangeAspect="1"/>
          </p:cNvPicPr>
          <p:nvPr/>
        </p:nvPicPr>
        <p:blipFill>
          <a:blip r:embed="rId4"/>
          <a:stretch>
            <a:fillRect/>
          </a:stretch>
        </p:blipFill>
        <p:spPr>
          <a:xfrm>
            <a:off x="5801880" y="2568073"/>
            <a:ext cx="6293873" cy="17218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97178"/>
                                        </p:tgtEl>
                                        <p:attrNameLst>
                                          <p:attrName>style.visibility</p:attrName>
                                        </p:attrNameLst>
                                      </p:cBhvr>
                                      <p:to>
                                        <p:strVal val="visible"/>
                                      </p:to>
                                    </p:set>
                                    <p:animEffect transition="in" filter="wheel(1)">
                                      <p:cBhvr>
                                        <p:cTn id="7" dur="2000"/>
                                        <p:tgtEl>
                                          <p:spTgt spid="209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TextBox 1"/>
          <p:cNvSpPr txBox="1"/>
          <p:nvPr/>
        </p:nvSpPr>
        <p:spPr>
          <a:xfrm>
            <a:off x="547014" y="124951"/>
            <a:ext cx="3027680" cy="751840"/>
          </a:xfrm>
          <a:prstGeom prst="rect">
            <a:avLst/>
          </a:prstGeom>
          <a:noFill/>
        </p:spPr>
        <p:txBody>
          <a:bodyPr wrap="none" rtlCol="0">
            <a:spAutoFit/>
          </a:bodyPr>
          <a:lstStyle/>
          <a:p>
            <a:r>
              <a:rPr lang="en-IN" sz="4400" dirty="0">
                <a:latin typeface="+mj-lt"/>
              </a:rPr>
              <a:t>8</a:t>
            </a:r>
            <a:r>
              <a:rPr lang="en-IN" sz="4400">
                <a:latin typeface="+mj-lt"/>
              </a:rPr>
              <a:t>.1 </a:t>
            </a:r>
            <a:r>
              <a:rPr lang="en-IN" sz="4400" dirty="0">
                <a:latin typeface="+mj-lt"/>
              </a:rPr>
              <a:t>RESULT</a:t>
            </a:r>
          </a:p>
        </p:txBody>
      </p:sp>
      <p:sp>
        <p:nvSpPr>
          <p:cNvPr id="1048694" name="TextBox 7"/>
          <p:cNvSpPr txBox="1"/>
          <p:nvPr/>
        </p:nvSpPr>
        <p:spPr>
          <a:xfrm>
            <a:off x="547014" y="894392"/>
            <a:ext cx="7423279" cy="802640"/>
          </a:xfrm>
          <a:prstGeom prst="rect">
            <a:avLst/>
          </a:prstGeom>
          <a:noFill/>
        </p:spPr>
        <p:txBody>
          <a:bodyPr wrap="square" rtlCol="0">
            <a:spAutoFit/>
          </a:bodyPr>
          <a:lstStyle/>
          <a:p>
            <a:r>
              <a:rPr lang="en-IN" sz="2400" dirty="0"/>
              <a:t>Test Case 4: </a:t>
            </a:r>
            <a:r>
              <a:rPr lang="en-IN" sz="2400" dirty="0">
                <a:effectLst/>
                <a:ea typeface="Calibri" panose="020F0502020204030204" pitchFamily="34" charset="0"/>
              </a:rPr>
              <a:t>Input image contain handwritten Tamil text</a:t>
            </a:r>
            <a:endParaRPr lang="en-IN" sz="2400" dirty="0"/>
          </a:p>
        </p:txBody>
      </p:sp>
      <p:sp>
        <p:nvSpPr>
          <p:cNvPr id="1048695" name="TextBox 8"/>
          <p:cNvSpPr txBox="1"/>
          <p:nvPr/>
        </p:nvSpPr>
        <p:spPr>
          <a:xfrm>
            <a:off x="2560109" y="1326317"/>
            <a:ext cx="1795780" cy="447041"/>
          </a:xfrm>
          <a:prstGeom prst="rect">
            <a:avLst/>
          </a:prstGeom>
          <a:noFill/>
        </p:spPr>
        <p:txBody>
          <a:bodyPr wrap="none" rtlCol="0">
            <a:spAutoFit/>
          </a:bodyPr>
          <a:lstStyle/>
          <a:p>
            <a:r>
              <a:rPr lang="en-IN" sz="2400" dirty="0"/>
              <a:t>Input Image</a:t>
            </a:r>
          </a:p>
        </p:txBody>
      </p:sp>
      <p:sp>
        <p:nvSpPr>
          <p:cNvPr id="1048696" name="TextBox 9"/>
          <p:cNvSpPr txBox="1"/>
          <p:nvPr/>
        </p:nvSpPr>
        <p:spPr>
          <a:xfrm>
            <a:off x="7838689" y="1326316"/>
            <a:ext cx="3078479" cy="447041"/>
          </a:xfrm>
          <a:prstGeom prst="rect">
            <a:avLst/>
          </a:prstGeom>
          <a:noFill/>
        </p:spPr>
        <p:txBody>
          <a:bodyPr wrap="none" rtlCol="0">
            <a:spAutoFit/>
          </a:bodyPr>
          <a:lstStyle/>
          <a:p>
            <a:r>
              <a:rPr lang="en-IN" sz="2400" dirty="0"/>
              <a:t>Pre-processed Image</a:t>
            </a:r>
          </a:p>
        </p:txBody>
      </p:sp>
      <p:pic>
        <p:nvPicPr>
          <p:cNvPr id="2097179" name="Picture 3"/>
          <p:cNvPicPr>
            <a:picLocks noChangeAspect="1"/>
          </p:cNvPicPr>
          <p:nvPr/>
        </p:nvPicPr>
        <p:blipFill>
          <a:blip r:embed="rId2"/>
          <a:stretch>
            <a:fillRect/>
          </a:stretch>
        </p:blipFill>
        <p:spPr>
          <a:xfrm>
            <a:off x="1237950" y="1787981"/>
            <a:ext cx="4328432" cy="4980130"/>
          </a:xfrm>
          <a:prstGeom prst="rect">
            <a:avLst/>
          </a:prstGeom>
        </p:spPr>
      </p:pic>
      <p:pic>
        <p:nvPicPr>
          <p:cNvPr id="2097180" name="Picture 12"/>
          <p:cNvPicPr>
            <a:picLocks noChangeAspect="1"/>
          </p:cNvPicPr>
          <p:nvPr/>
        </p:nvPicPr>
        <p:blipFill>
          <a:blip r:embed="rId3"/>
          <a:stretch>
            <a:fillRect/>
          </a:stretch>
        </p:blipFill>
        <p:spPr>
          <a:xfrm>
            <a:off x="7072291" y="1787981"/>
            <a:ext cx="4328432" cy="49801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TextBox 5"/>
          <p:cNvSpPr txBox="1"/>
          <p:nvPr/>
        </p:nvSpPr>
        <p:spPr>
          <a:xfrm>
            <a:off x="4753485" y="452652"/>
            <a:ext cx="2862580" cy="447041"/>
          </a:xfrm>
          <a:prstGeom prst="rect">
            <a:avLst/>
          </a:prstGeom>
          <a:noFill/>
        </p:spPr>
        <p:txBody>
          <a:bodyPr wrap="none" rtlCol="0">
            <a:spAutoFit/>
          </a:bodyPr>
          <a:lstStyle/>
          <a:p>
            <a:r>
              <a:rPr lang="en-IN" sz="2400" dirty="0"/>
              <a:t>Boundary Detection</a:t>
            </a:r>
          </a:p>
        </p:txBody>
      </p:sp>
      <p:sp>
        <p:nvSpPr>
          <p:cNvPr id="1048698" name="TextBox 7"/>
          <p:cNvSpPr txBox="1"/>
          <p:nvPr/>
        </p:nvSpPr>
        <p:spPr>
          <a:xfrm>
            <a:off x="571500" y="452652"/>
            <a:ext cx="1846579" cy="447041"/>
          </a:xfrm>
          <a:prstGeom prst="rect">
            <a:avLst/>
          </a:prstGeom>
          <a:noFill/>
        </p:spPr>
        <p:txBody>
          <a:bodyPr wrap="none" rtlCol="0">
            <a:spAutoFit/>
          </a:bodyPr>
          <a:lstStyle/>
          <a:p>
            <a:r>
              <a:rPr lang="en-IN" sz="2400" dirty="0"/>
              <a:t>Test Case 4:</a:t>
            </a:r>
          </a:p>
        </p:txBody>
      </p:sp>
      <p:pic>
        <p:nvPicPr>
          <p:cNvPr id="2097181" name="Picture 2"/>
          <p:cNvPicPr>
            <a:picLocks noChangeAspect="1"/>
          </p:cNvPicPr>
          <p:nvPr/>
        </p:nvPicPr>
        <p:blipFill>
          <a:blip r:embed="rId2"/>
          <a:stretch>
            <a:fillRect/>
          </a:stretch>
        </p:blipFill>
        <p:spPr>
          <a:xfrm>
            <a:off x="3513052" y="914317"/>
            <a:ext cx="5165896" cy="594368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TextBox 5"/>
          <p:cNvSpPr txBox="1"/>
          <p:nvPr/>
        </p:nvSpPr>
        <p:spPr>
          <a:xfrm>
            <a:off x="2191442" y="1127529"/>
            <a:ext cx="1757680" cy="447041"/>
          </a:xfrm>
          <a:prstGeom prst="rect">
            <a:avLst/>
          </a:prstGeom>
          <a:noFill/>
        </p:spPr>
        <p:txBody>
          <a:bodyPr wrap="none" rtlCol="0">
            <a:spAutoFit/>
          </a:bodyPr>
          <a:lstStyle/>
          <a:p>
            <a:r>
              <a:rPr lang="en-IN" sz="2400" dirty="0"/>
              <a:t>Output Text</a:t>
            </a:r>
          </a:p>
        </p:txBody>
      </p:sp>
      <p:sp>
        <p:nvSpPr>
          <p:cNvPr id="1048700" name="TextBox 6"/>
          <p:cNvSpPr txBox="1"/>
          <p:nvPr/>
        </p:nvSpPr>
        <p:spPr>
          <a:xfrm>
            <a:off x="7883820" y="1127530"/>
            <a:ext cx="2278380" cy="447041"/>
          </a:xfrm>
          <a:prstGeom prst="rect">
            <a:avLst/>
          </a:prstGeom>
          <a:noFill/>
        </p:spPr>
        <p:txBody>
          <a:bodyPr wrap="none" rtlCol="0">
            <a:spAutoFit/>
          </a:bodyPr>
          <a:lstStyle/>
          <a:p>
            <a:r>
              <a:rPr lang="en-IN" sz="2400" dirty="0"/>
              <a:t>Translated Text</a:t>
            </a:r>
          </a:p>
        </p:txBody>
      </p:sp>
      <p:sp>
        <p:nvSpPr>
          <p:cNvPr id="1048701" name="TextBox 7"/>
          <p:cNvSpPr txBox="1"/>
          <p:nvPr/>
        </p:nvSpPr>
        <p:spPr>
          <a:xfrm>
            <a:off x="571500" y="452652"/>
            <a:ext cx="1846579" cy="447041"/>
          </a:xfrm>
          <a:prstGeom prst="rect">
            <a:avLst/>
          </a:prstGeom>
          <a:noFill/>
        </p:spPr>
        <p:txBody>
          <a:bodyPr wrap="none" rtlCol="0">
            <a:spAutoFit/>
          </a:bodyPr>
          <a:lstStyle/>
          <a:p>
            <a:r>
              <a:rPr lang="en-IN" sz="2400" dirty="0"/>
              <a:t>Test Case 4:</a:t>
            </a:r>
          </a:p>
        </p:txBody>
      </p:sp>
      <p:pic>
        <p:nvPicPr>
          <p:cNvPr id="2097182" name="Picture 2"/>
          <p:cNvPicPr>
            <a:picLocks noChangeAspect="1"/>
          </p:cNvPicPr>
          <p:nvPr/>
        </p:nvPicPr>
        <p:blipFill>
          <a:blip r:embed="rId2"/>
          <a:stretch>
            <a:fillRect/>
          </a:stretch>
        </p:blipFill>
        <p:spPr>
          <a:xfrm>
            <a:off x="1534990" y="1593307"/>
            <a:ext cx="3070583" cy="3777397"/>
          </a:xfrm>
          <a:prstGeom prst="rect">
            <a:avLst/>
          </a:prstGeom>
        </p:spPr>
      </p:pic>
      <p:pic>
        <p:nvPicPr>
          <p:cNvPr id="2097183" name="Picture 11"/>
          <p:cNvPicPr>
            <a:picLocks noChangeAspect="1"/>
          </p:cNvPicPr>
          <p:nvPr/>
        </p:nvPicPr>
        <p:blipFill>
          <a:blip r:embed="rId3"/>
          <a:stretch>
            <a:fillRect/>
          </a:stretch>
        </p:blipFill>
        <p:spPr>
          <a:xfrm>
            <a:off x="6302646" y="1758500"/>
            <a:ext cx="5217461" cy="3447012"/>
          </a:xfrm>
          <a:prstGeom prst="rect">
            <a:avLst/>
          </a:prstGeom>
        </p:spPr>
      </p:pic>
      <p:pic>
        <p:nvPicPr>
          <p:cNvPr id="2097184" name="Picture 8"/>
          <p:cNvPicPr>
            <a:picLocks noChangeAspect="1"/>
          </p:cNvPicPr>
          <p:nvPr/>
        </p:nvPicPr>
        <p:blipFill>
          <a:blip r:embed="rId4"/>
          <a:stretch>
            <a:fillRect/>
          </a:stretch>
        </p:blipFill>
        <p:spPr>
          <a:xfrm>
            <a:off x="267769" y="1593308"/>
            <a:ext cx="5828231" cy="37773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97184"/>
                                        </p:tgtEl>
                                        <p:attrNameLst>
                                          <p:attrName>style.visibility</p:attrName>
                                        </p:attrNameLst>
                                      </p:cBhvr>
                                      <p:to>
                                        <p:strVal val="visible"/>
                                      </p:to>
                                    </p:set>
                                    <p:animEffect transition="in" filter="wheel(1)">
                                      <p:cBhvr>
                                        <p:cTn id="7" dur="2000"/>
                                        <p:tgtEl>
                                          <p:spTgt spid="2097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TextBox 12"/>
          <p:cNvSpPr txBox="1"/>
          <p:nvPr/>
        </p:nvSpPr>
        <p:spPr>
          <a:xfrm>
            <a:off x="547013" y="452652"/>
            <a:ext cx="3027679" cy="751840"/>
          </a:xfrm>
          <a:prstGeom prst="rect">
            <a:avLst/>
          </a:prstGeom>
          <a:noFill/>
        </p:spPr>
        <p:txBody>
          <a:bodyPr wrap="none" rtlCol="0">
            <a:spAutoFit/>
          </a:bodyPr>
          <a:lstStyle/>
          <a:p>
            <a:r>
              <a:rPr lang="en-IN" sz="4400" dirty="0">
                <a:latin typeface="+mj-lt"/>
              </a:rPr>
              <a:t>8</a:t>
            </a:r>
            <a:r>
              <a:rPr lang="en-IN" sz="4400">
                <a:latin typeface="+mj-lt"/>
              </a:rPr>
              <a:t>.1 </a:t>
            </a:r>
            <a:r>
              <a:rPr lang="en-IN" sz="4400" dirty="0">
                <a:latin typeface="+mj-lt"/>
              </a:rPr>
              <a:t>RESULT</a:t>
            </a:r>
          </a:p>
        </p:txBody>
      </p:sp>
      <p:graphicFrame>
        <p:nvGraphicFramePr>
          <p:cNvPr id="4194309" name="Table 4"/>
          <p:cNvGraphicFramePr>
            <a:graphicFrameLocks/>
          </p:cNvGraphicFramePr>
          <p:nvPr>
            <p:extLst>
              <p:ext uri="{D42A27DB-BD31-4B8C-83A1-F6EECF244321}">
                <p14:modId xmlns:p14="http://schemas.microsoft.com/office/powerpoint/2010/main" val="3952717704"/>
              </p:ext>
            </p:extLst>
          </p:nvPr>
        </p:nvGraphicFramePr>
        <p:xfrm>
          <a:off x="2206625" y="2186602"/>
          <a:ext cx="7778750" cy="3775075"/>
        </p:xfrm>
        <a:graphic>
          <a:graphicData uri="http://schemas.openxmlformats.org/drawingml/2006/table">
            <a:tbl>
              <a:tblPr firstRow="1" bandRow="1">
                <a:tableStyleId>{5C22544A-7EE6-4342-B048-85BDC9FD1C3A}</a:tableStyleId>
              </a:tblPr>
              <a:tblGrid>
                <a:gridCol w="3904615">
                  <a:extLst>
                    <a:ext uri="{9D8B030D-6E8A-4147-A177-3AD203B41FA5}">
                      <a16:colId xmlns:a16="http://schemas.microsoft.com/office/drawing/2014/main" val="20000"/>
                    </a:ext>
                  </a:extLst>
                </a:gridCol>
                <a:gridCol w="3874135">
                  <a:extLst>
                    <a:ext uri="{9D8B030D-6E8A-4147-A177-3AD203B41FA5}">
                      <a16:colId xmlns:a16="http://schemas.microsoft.com/office/drawing/2014/main" val="20001"/>
                    </a:ext>
                  </a:extLst>
                </a:gridCol>
              </a:tblGrid>
              <a:tr h="945515">
                <a:tc>
                  <a:txBody>
                    <a:bodyPr/>
                    <a:lstStyle/>
                    <a:p>
                      <a:pPr>
                        <a:buNone/>
                      </a:pPr>
                      <a:r>
                        <a:rPr lang="en-IN" sz="1800" dirty="0">
                          <a:effectLst/>
                          <a:ea typeface="Calibri" panose="020F0502020204030204" pitchFamily="34" charset="0"/>
                          <a:cs typeface="Latha" panose="020B0604020202020204" pitchFamily="34" charset="0"/>
                          <a:sym typeface="+mn-ea"/>
                        </a:rPr>
                        <a:t>                   </a:t>
                      </a:r>
                      <a:r>
                        <a:rPr lang="en-IN" sz="2400" dirty="0">
                          <a:effectLst/>
                          <a:ea typeface="Calibri" panose="020F0502020204030204" pitchFamily="34" charset="0"/>
                          <a:cs typeface="Latha" panose="020B0604020202020204" pitchFamily="34" charset="0"/>
                          <a:sym typeface="+mn-ea"/>
                        </a:rPr>
                        <a:t>  INPUT TEXT</a:t>
                      </a:r>
                      <a:endParaRPr lang="en-US" sz="2400"/>
                    </a:p>
                  </a:txBody>
                  <a:tcPr anchor="ctr"/>
                </a:tc>
                <a:tc>
                  <a:txBody>
                    <a:bodyPr/>
                    <a:lstStyle/>
                    <a:p>
                      <a:pPr algn="ctr">
                        <a:buNone/>
                      </a:pPr>
                      <a:r>
                        <a:rPr lang="en-IN" sz="2400" dirty="0">
                          <a:effectLst/>
                          <a:ea typeface="Calibri" panose="020F0502020204030204" pitchFamily="34" charset="0"/>
                          <a:sym typeface="+mn-ea"/>
                        </a:rPr>
                        <a:t> Accuracy</a:t>
                      </a:r>
                      <a:endParaRPr lang="en-IN" altLang="en-US" sz="2400"/>
                    </a:p>
                  </a:txBody>
                  <a:tcPr anchor="ctr"/>
                </a:tc>
                <a:extLst>
                  <a:ext uri="{0D108BD9-81ED-4DB2-BD59-A6C34878D82A}">
                    <a16:rowId xmlns:a16="http://schemas.microsoft.com/office/drawing/2014/main" val="10000"/>
                  </a:ext>
                </a:extLst>
              </a:tr>
              <a:tr h="755650">
                <a:tc>
                  <a:txBody>
                    <a:bodyPr/>
                    <a:lstStyle/>
                    <a:p>
                      <a:pPr>
                        <a:buNone/>
                      </a:pPr>
                      <a:r>
                        <a:rPr lang="en-IN" sz="2400" dirty="0">
                          <a:effectLst/>
                          <a:ea typeface="Calibri" panose="020F0502020204030204" pitchFamily="34" charset="0"/>
                          <a:cs typeface="Latha" panose="020B0604020202020204" pitchFamily="34" charset="0"/>
                          <a:sym typeface="+mn-ea"/>
                        </a:rPr>
                        <a:t>Printed English Text</a:t>
                      </a:r>
                      <a:endParaRPr lang="en-US" sz="2400" dirty="0"/>
                    </a:p>
                  </a:txBody>
                  <a:tcPr anchor="ctr"/>
                </a:tc>
                <a:tc>
                  <a:txBody>
                    <a:bodyPr/>
                    <a:lstStyle/>
                    <a:p>
                      <a:pPr algn="ctr">
                        <a:buNone/>
                      </a:pPr>
                      <a:r>
                        <a:rPr lang="en-IN" sz="1800" dirty="0">
                          <a:effectLst/>
                          <a:ea typeface="Calibri" panose="020F0502020204030204" pitchFamily="34" charset="0"/>
                          <a:cs typeface="Latha" panose="020B0604020202020204" pitchFamily="34" charset="0"/>
                          <a:sym typeface="+mn-ea"/>
                        </a:rPr>
                        <a:t> </a:t>
                      </a:r>
                      <a:r>
                        <a:rPr lang="en-IN" sz="2400" dirty="0">
                          <a:effectLst/>
                          <a:ea typeface="Calibri" panose="020F0502020204030204" pitchFamily="34" charset="0"/>
                          <a:cs typeface="Latha" panose="020B0604020202020204" pitchFamily="34" charset="0"/>
                          <a:sym typeface="+mn-ea"/>
                        </a:rPr>
                        <a:t>99%</a:t>
                      </a:r>
                    </a:p>
                  </a:txBody>
                  <a:tcPr anchor="ctr"/>
                </a:tc>
                <a:extLst>
                  <a:ext uri="{0D108BD9-81ED-4DB2-BD59-A6C34878D82A}">
                    <a16:rowId xmlns:a16="http://schemas.microsoft.com/office/drawing/2014/main" val="10001"/>
                  </a:ext>
                </a:extLst>
              </a:tr>
              <a:tr h="661670">
                <a:tc>
                  <a:txBody>
                    <a:bodyPr/>
                    <a:lstStyle/>
                    <a:p>
                      <a:pPr>
                        <a:buNone/>
                      </a:pPr>
                      <a:r>
                        <a:rPr lang="en-IN" sz="2400" dirty="0">
                          <a:effectLst/>
                          <a:ea typeface="Calibri" panose="020F0502020204030204" pitchFamily="34" charset="0"/>
                          <a:cs typeface="Latha" panose="020B0604020202020204" pitchFamily="34" charset="0"/>
                          <a:sym typeface="+mn-ea"/>
                        </a:rPr>
                        <a:t>Printed Tamil Text</a:t>
                      </a:r>
                      <a:endParaRPr lang="en-US" sz="2400"/>
                    </a:p>
                  </a:txBody>
                  <a:tcPr anchor="ctr"/>
                </a:tc>
                <a:tc>
                  <a:txBody>
                    <a:bodyPr/>
                    <a:lstStyle/>
                    <a:p>
                      <a:pPr algn="ctr">
                        <a:buNone/>
                      </a:pPr>
                      <a:r>
                        <a:rPr lang="en-IN" sz="2400" dirty="0">
                          <a:effectLst/>
                          <a:ea typeface="Calibri" panose="020F0502020204030204" pitchFamily="34" charset="0"/>
                          <a:cs typeface="Latha" panose="020B0604020202020204" pitchFamily="34" charset="0"/>
                          <a:sym typeface="+mn-ea"/>
                        </a:rPr>
                        <a:t>98%</a:t>
                      </a:r>
                      <a:endParaRPr lang="en-US" sz="2400"/>
                    </a:p>
                  </a:txBody>
                  <a:tcPr anchor="ctr"/>
                </a:tc>
                <a:extLst>
                  <a:ext uri="{0D108BD9-81ED-4DB2-BD59-A6C34878D82A}">
                    <a16:rowId xmlns:a16="http://schemas.microsoft.com/office/drawing/2014/main" val="10002"/>
                  </a:ext>
                </a:extLst>
              </a:tr>
              <a:tr h="740410">
                <a:tc>
                  <a:txBody>
                    <a:bodyPr/>
                    <a:lstStyle/>
                    <a:p>
                      <a:pPr>
                        <a:buNone/>
                      </a:pPr>
                      <a:r>
                        <a:rPr lang="en-IN" sz="2400" dirty="0">
                          <a:effectLst/>
                          <a:ea typeface="Calibri" panose="020F0502020204030204" pitchFamily="34" charset="0"/>
                          <a:cs typeface="Latha" panose="020B0604020202020204" pitchFamily="34" charset="0"/>
                          <a:sym typeface="+mn-ea"/>
                        </a:rPr>
                        <a:t>Handwritten English Text</a:t>
                      </a:r>
                      <a:endParaRPr lang="en-US" sz="2400"/>
                    </a:p>
                  </a:txBody>
                  <a:tcPr anchor="ctr"/>
                </a:tc>
                <a:tc>
                  <a:txBody>
                    <a:bodyPr/>
                    <a:lstStyle/>
                    <a:p>
                      <a:pPr algn="ctr">
                        <a:buNone/>
                      </a:pPr>
                      <a:r>
                        <a:rPr lang="en-IN" sz="2400" dirty="0">
                          <a:effectLst/>
                          <a:ea typeface="Calibri" panose="020F0502020204030204" pitchFamily="34" charset="0"/>
                          <a:cs typeface="Latha" panose="020B0604020202020204" pitchFamily="34" charset="0"/>
                          <a:sym typeface="+mn-ea"/>
                        </a:rPr>
                        <a:t>91%</a:t>
                      </a:r>
                      <a:endParaRPr lang="en-US" sz="2400"/>
                    </a:p>
                  </a:txBody>
                  <a:tcPr anchor="ctr"/>
                </a:tc>
                <a:extLst>
                  <a:ext uri="{0D108BD9-81ED-4DB2-BD59-A6C34878D82A}">
                    <a16:rowId xmlns:a16="http://schemas.microsoft.com/office/drawing/2014/main" val="10003"/>
                  </a:ext>
                </a:extLst>
              </a:tr>
              <a:tr h="671830">
                <a:tc>
                  <a:txBody>
                    <a:bodyPr/>
                    <a:lstStyle/>
                    <a:p>
                      <a:pPr>
                        <a:buNone/>
                      </a:pPr>
                      <a:r>
                        <a:rPr lang="en-IN" sz="2400" dirty="0">
                          <a:effectLst/>
                          <a:ea typeface="Calibri" panose="020F0502020204030204" pitchFamily="34" charset="0"/>
                          <a:cs typeface="Latha" panose="020B0604020202020204" pitchFamily="34" charset="0"/>
                          <a:sym typeface="+mn-ea"/>
                        </a:rPr>
                        <a:t>Handwritten Tamil Text</a:t>
                      </a:r>
                      <a:endParaRPr lang="en-US" sz="2400"/>
                    </a:p>
                  </a:txBody>
                  <a:tcPr anchor="ctr"/>
                </a:tc>
                <a:tc>
                  <a:txBody>
                    <a:bodyPr/>
                    <a:lstStyle/>
                    <a:p>
                      <a:pPr algn="ctr">
                        <a:lnSpc>
                          <a:spcPct val="115000"/>
                        </a:lnSpc>
                        <a:spcAft>
                          <a:spcPts val="1000"/>
                        </a:spcAft>
                      </a:pPr>
                      <a:r>
                        <a:rPr lang="en-IN" sz="2400" dirty="0">
                          <a:effectLst/>
                          <a:ea typeface="Calibri" panose="020F0502020204030204" pitchFamily="34" charset="0"/>
                          <a:cs typeface="Latha" panose="020B0604020202020204" pitchFamily="34" charset="0"/>
                          <a:sym typeface="+mn-ea"/>
                        </a:rPr>
                        <a:t> 90%</a:t>
                      </a:r>
                      <a:endParaRPr lang="en-US" sz="2400" dirty="0"/>
                    </a:p>
                  </a:txBody>
                  <a:tcPr anchor="ctr"/>
                </a:tc>
                <a:extLst>
                  <a:ext uri="{0D108BD9-81ED-4DB2-BD59-A6C34878D82A}">
                    <a16:rowId xmlns:a16="http://schemas.microsoft.com/office/drawing/2014/main" val="10004"/>
                  </a:ext>
                </a:extLst>
              </a:tr>
            </a:tbl>
          </a:graphicData>
        </a:graphic>
      </p:graphicFrame>
      <p:sp>
        <p:nvSpPr>
          <p:cNvPr id="1048703" name="TextBox 7"/>
          <p:cNvSpPr txBox="1"/>
          <p:nvPr/>
        </p:nvSpPr>
        <p:spPr>
          <a:xfrm>
            <a:off x="547013" y="1472027"/>
            <a:ext cx="8082280" cy="447040"/>
          </a:xfrm>
          <a:prstGeom prst="rect">
            <a:avLst/>
          </a:prstGeom>
          <a:noFill/>
        </p:spPr>
        <p:txBody>
          <a:bodyPr wrap="none" rtlCol="0">
            <a:spAutoFit/>
          </a:bodyPr>
          <a:lstStyle/>
          <a:p>
            <a:r>
              <a:rPr lang="en-IN" sz="2400" dirty="0"/>
              <a:t>Test Case 5: </a:t>
            </a:r>
            <a:r>
              <a:rPr lang="en-IN" sz="2400" dirty="0">
                <a:effectLst/>
                <a:ea typeface="Calibri" panose="020F0502020204030204" pitchFamily="34" charset="0"/>
              </a:rPr>
              <a:t>Google Cloud Vision Text Detection Accuracy</a:t>
            </a:r>
            <a:endParaRPr lang="en-IN" sz="2400" dirty="0"/>
          </a:p>
        </p:txBody>
      </p:sp>
      <p:sp>
        <p:nvSpPr>
          <p:cNvPr id="2" name="TextBox 1">
            <a:extLst>
              <a:ext uri="{FF2B5EF4-FFF2-40B4-BE49-F238E27FC236}">
                <a16:creationId xmlns:a16="http://schemas.microsoft.com/office/drawing/2014/main" id="{F0400909-130B-440E-AE95-E6DEAEF602A3}"/>
              </a:ext>
            </a:extLst>
          </p:cNvPr>
          <p:cNvSpPr txBox="1"/>
          <p:nvPr/>
        </p:nvSpPr>
        <p:spPr>
          <a:xfrm>
            <a:off x="7880247" y="5961677"/>
            <a:ext cx="2105128" cy="461665"/>
          </a:xfrm>
          <a:prstGeom prst="rect">
            <a:avLst/>
          </a:prstGeom>
          <a:noFill/>
        </p:spPr>
        <p:txBody>
          <a:bodyPr wrap="none" rtlCol="0">
            <a:spAutoFit/>
          </a:bodyPr>
          <a:lstStyle/>
          <a:p>
            <a:r>
              <a:rPr lang="en-IN" sz="2400" dirty="0"/>
              <a:t>Average: 94.5%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TextBox 9"/>
          <p:cNvSpPr txBox="1"/>
          <p:nvPr/>
        </p:nvSpPr>
        <p:spPr>
          <a:xfrm>
            <a:off x="659888" y="1724342"/>
            <a:ext cx="4990982" cy="461665"/>
          </a:xfrm>
          <a:prstGeom prst="rect">
            <a:avLst/>
          </a:prstGeom>
          <a:noFill/>
        </p:spPr>
        <p:txBody>
          <a:bodyPr wrap="none" rtlCol="0">
            <a:spAutoFit/>
          </a:bodyPr>
          <a:lstStyle/>
          <a:p>
            <a:r>
              <a:rPr lang="en-IN" sz="2400" dirty="0"/>
              <a:t>Test Case 6: </a:t>
            </a:r>
            <a:r>
              <a:rPr lang="en-IN" sz="2400" dirty="0">
                <a:effectLst/>
                <a:ea typeface="Calibri" panose="020F0502020204030204" pitchFamily="34" charset="0"/>
              </a:rPr>
              <a:t>Google Translate Accuracy</a:t>
            </a:r>
            <a:endParaRPr lang="en-IN" sz="2400" dirty="0"/>
          </a:p>
        </p:txBody>
      </p:sp>
      <p:graphicFrame>
        <p:nvGraphicFramePr>
          <p:cNvPr id="4194310" name="Table 4"/>
          <p:cNvGraphicFramePr>
            <a:graphicFrameLocks/>
          </p:cNvGraphicFramePr>
          <p:nvPr>
            <p:extLst>
              <p:ext uri="{D42A27DB-BD31-4B8C-83A1-F6EECF244321}">
                <p14:modId xmlns:p14="http://schemas.microsoft.com/office/powerpoint/2010/main" val="1410487915"/>
              </p:ext>
            </p:extLst>
          </p:nvPr>
        </p:nvGraphicFramePr>
        <p:xfrm>
          <a:off x="1328860" y="2691232"/>
          <a:ext cx="10026015" cy="3017033"/>
        </p:xfrm>
        <a:graphic>
          <a:graphicData uri="http://schemas.openxmlformats.org/drawingml/2006/table">
            <a:tbl>
              <a:tblPr firstRow="1" bandRow="1">
                <a:tableStyleId>{5C22544A-7EE6-4342-B048-85BDC9FD1C3A}</a:tableStyleId>
              </a:tblPr>
              <a:tblGrid>
                <a:gridCol w="5032375">
                  <a:extLst>
                    <a:ext uri="{9D8B030D-6E8A-4147-A177-3AD203B41FA5}">
                      <a16:colId xmlns:a16="http://schemas.microsoft.com/office/drawing/2014/main" val="20000"/>
                    </a:ext>
                  </a:extLst>
                </a:gridCol>
                <a:gridCol w="4993640">
                  <a:extLst>
                    <a:ext uri="{9D8B030D-6E8A-4147-A177-3AD203B41FA5}">
                      <a16:colId xmlns:a16="http://schemas.microsoft.com/office/drawing/2014/main" val="20001"/>
                    </a:ext>
                  </a:extLst>
                </a:gridCol>
              </a:tblGrid>
              <a:tr h="1035842">
                <a:tc>
                  <a:txBody>
                    <a:bodyPr/>
                    <a:lstStyle/>
                    <a:p>
                      <a:pPr>
                        <a:buNone/>
                      </a:pPr>
                      <a:r>
                        <a:rPr lang="en-IN" sz="1800" dirty="0">
                          <a:effectLst/>
                          <a:ea typeface="Calibri" panose="020F0502020204030204" pitchFamily="34" charset="0"/>
                          <a:cs typeface="Latha" panose="020B0604020202020204" pitchFamily="34" charset="0"/>
                          <a:sym typeface="+mn-ea"/>
                        </a:rPr>
                        <a:t>     </a:t>
                      </a:r>
                      <a:r>
                        <a:rPr lang="en-IN" sz="2400" dirty="0">
                          <a:effectLst/>
                          <a:ea typeface="Calibri" panose="020F0502020204030204" pitchFamily="34" charset="0"/>
                          <a:cs typeface="Latha" panose="020B0604020202020204" pitchFamily="34" charset="0"/>
                          <a:sym typeface="+mn-ea"/>
                        </a:rPr>
                        <a:t>  INPUT TEXT TO TRANSLATED TEXT</a:t>
                      </a:r>
                      <a:endParaRPr lang="en-US" sz="2400" dirty="0"/>
                    </a:p>
                  </a:txBody>
                  <a:tcPr anchor="ctr"/>
                </a:tc>
                <a:tc>
                  <a:txBody>
                    <a:bodyPr/>
                    <a:lstStyle/>
                    <a:p>
                      <a:pPr algn="ctr">
                        <a:buNone/>
                      </a:pPr>
                      <a:r>
                        <a:rPr lang="en-IN" sz="2400" dirty="0">
                          <a:effectLst/>
                          <a:ea typeface="Calibri" panose="020F0502020204030204" pitchFamily="34" charset="0"/>
                          <a:sym typeface="+mn-ea"/>
                        </a:rPr>
                        <a:t> Accuracy</a:t>
                      </a:r>
                      <a:endParaRPr lang="en-IN" altLang="en-US" sz="2400" dirty="0"/>
                    </a:p>
                  </a:txBody>
                  <a:tcPr anchor="ctr"/>
                </a:tc>
                <a:extLst>
                  <a:ext uri="{0D108BD9-81ED-4DB2-BD59-A6C34878D82A}">
                    <a16:rowId xmlns:a16="http://schemas.microsoft.com/office/drawing/2014/main" val="10000"/>
                  </a:ext>
                </a:extLst>
              </a:tr>
              <a:tr h="941696">
                <a:tc>
                  <a:txBody>
                    <a:bodyPr/>
                    <a:lstStyle/>
                    <a:p>
                      <a:pPr>
                        <a:buNone/>
                      </a:pPr>
                      <a:r>
                        <a:rPr lang="en-IN" sz="2400" dirty="0">
                          <a:effectLst/>
                          <a:ea typeface="Calibri" panose="020F0502020204030204" pitchFamily="34" charset="0"/>
                          <a:cs typeface="Latha" panose="020B0604020202020204" pitchFamily="34" charset="0"/>
                          <a:sym typeface="+mn-ea"/>
                        </a:rPr>
                        <a:t>English Text to Tamil Text</a:t>
                      </a:r>
                      <a:endParaRPr lang="en-US" sz="2400" dirty="0"/>
                    </a:p>
                  </a:txBody>
                  <a:tcPr anchor="ctr"/>
                </a:tc>
                <a:tc>
                  <a:txBody>
                    <a:bodyPr/>
                    <a:lstStyle/>
                    <a:p>
                      <a:pPr algn="ctr">
                        <a:buNone/>
                      </a:pPr>
                      <a:r>
                        <a:rPr lang="en-IN" sz="1800" dirty="0">
                          <a:effectLst/>
                          <a:ea typeface="Calibri" panose="020F0502020204030204" pitchFamily="34" charset="0"/>
                          <a:cs typeface="Latha" panose="020B0604020202020204" pitchFamily="34" charset="0"/>
                          <a:sym typeface="+mn-ea"/>
                        </a:rPr>
                        <a:t> </a:t>
                      </a:r>
                      <a:r>
                        <a:rPr lang="en-IN" sz="2400" dirty="0">
                          <a:effectLst/>
                          <a:ea typeface="Calibri" panose="020F0502020204030204" pitchFamily="34" charset="0"/>
                          <a:cs typeface="Latha" panose="020B0604020202020204" pitchFamily="34" charset="0"/>
                          <a:sym typeface="+mn-ea"/>
                        </a:rPr>
                        <a:t>94%</a:t>
                      </a:r>
                    </a:p>
                  </a:txBody>
                  <a:tcPr anchor="ctr"/>
                </a:tc>
                <a:extLst>
                  <a:ext uri="{0D108BD9-81ED-4DB2-BD59-A6C34878D82A}">
                    <a16:rowId xmlns:a16="http://schemas.microsoft.com/office/drawing/2014/main" val="10001"/>
                  </a:ext>
                </a:extLst>
              </a:tr>
              <a:tr h="1039495">
                <a:tc>
                  <a:txBody>
                    <a:bodyPr/>
                    <a:lstStyle/>
                    <a:p>
                      <a:pPr>
                        <a:buNone/>
                      </a:pPr>
                      <a:r>
                        <a:rPr lang="en-IN" sz="2400" dirty="0">
                          <a:effectLst/>
                          <a:ea typeface="Calibri" panose="020F0502020204030204" pitchFamily="34" charset="0"/>
                          <a:cs typeface="Latha" panose="020B0604020202020204" pitchFamily="34" charset="0"/>
                          <a:sym typeface="+mn-ea"/>
                        </a:rPr>
                        <a:t>Tamil Text to English Text</a:t>
                      </a:r>
                      <a:endParaRPr lang="en-US" sz="2400" dirty="0"/>
                    </a:p>
                  </a:txBody>
                  <a:tcPr anchor="ctr"/>
                </a:tc>
                <a:tc>
                  <a:txBody>
                    <a:bodyPr/>
                    <a:lstStyle/>
                    <a:p>
                      <a:pPr algn="ctr">
                        <a:buNone/>
                      </a:pPr>
                      <a:r>
                        <a:rPr lang="en-IN" sz="2400" dirty="0">
                          <a:effectLst/>
                          <a:ea typeface="Calibri" panose="020F0502020204030204" pitchFamily="34" charset="0"/>
                          <a:cs typeface="Latha" panose="020B0604020202020204" pitchFamily="34" charset="0"/>
                          <a:sym typeface="+mn-ea"/>
                        </a:rPr>
                        <a:t>93%</a:t>
                      </a:r>
                      <a:endParaRPr lang="en-US" sz="2400" dirty="0"/>
                    </a:p>
                  </a:txBody>
                  <a:tcPr anchor="ctr"/>
                </a:tc>
                <a:extLst>
                  <a:ext uri="{0D108BD9-81ED-4DB2-BD59-A6C34878D82A}">
                    <a16:rowId xmlns:a16="http://schemas.microsoft.com/office/drawing/2014/main" val="10002"/>
                  </a:ext>
                </a:extLst>
              </a:tr>
            </a:tbl>
          </a:graphicData>
        </a:graphic>
      </p:graphicFrame>
      <p:sp>
        <p:nvSpPr>
          <p:cNvPr id="4" name="TextBox 12">
            <a:extLst>
              <a:ext uri="{FF2B5EF4-FFF2-40B4-BE49-F238E27FC236}">
                <a16:creationId xmlns:a16="http://schemas.microsoft.com/office/drawing/2014/main" id="{F1F06754-2227-4EE3-AE91-11DD0D23A384}"/>
              </a:ext>
            </a:extLst>
          </p:cNvPr>
          <p:cNvSpPr txBox="1"/>
          <p:nvPr/>
        </p:nvSpPr>
        <p:spPr>
          <a:xfrm>
            <a:off x="659888" y="452652"/>
            <a:ext cx="3027679" cy="751840"/>
          </a:xfrm>
          <a:prstGeom prst="rect">
            <a:avLst/>
          </a:prstGeom>
          <a:noFill/>
        </p:spPr>
        <p:txBody>
          <a:bodyPr wrap="none" rtlCol="0">
            <a:spAutoFit/>
          </a:bodyPr>
          <a:lstStyle/>
          <a:p>
            <a:r>
              <a:rPr lang="en-IN" sz="4400" dirty="0">
                <a:latin typeface="+mj-lt"/>
              </a:rPr>
              <a:t>8</a:t>
            </a:r>
            <a:r>
              <a:rPr lang="en-IN" sz="4400">
                <a:latin typeface="+mj-lt"/>
              </a:rPr>
              <a:t>.1 </a:t>
            </a:r>
            <a:r>
              <a:rPr lang="en-IN" sz="4400" dirty="0">
                <a:latin typeface="+mj-lt"/>
              </a:rPr>
              <a:t>RESULT</a:t>
            </a:r>
          </a:p>
        </p:txBody>
      </p:sp>
      <p:sp>
        <p:nvSpPr>
          <p:cNvPr id="5" name="TextBox 4">
            <a:extLst>
              <a:ext uri="{FF2B5EF4-FFF2-40B4-BE49-F238E27FC236}">
                <a16:creationId xmlns:a16="http://schemas.microsoft.com/office/drawing/2014/main" id="{87FFE3B8-AE2E-4CDE-8467-544CBBC0EBC4}"/>
              </a:ext>
            </a:extLst>
          </p:cNvPr>
          <p:cNvSpPr txBox="1"/>
          <p:nvPr/>
        </p:nvSpPr>
        <p:spPr>
          <a:xfrm>
            <a:off x="9249747" y="5885497"/>
            <a:ext cx="2105128" cy="461665"/>
          </a:xfrm>
          <a:prstGeom prst="rect">
            <a:avLst/>
          </a:prstGeom>
          <a:noFill/>
        </p:spPr>
        <p:txBody>
          <a:bodyPr wrap="none" rtlCol="0">
            <a:spAutoFit/>
          </a:bodyPr>
          <a:lstStyle/>
          <a:p>
            <a:r>
              <a:rPr lang="en-IN" sz="2400" dirty="0"/>
              <a:t>Average: 93.5%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p:txBody>
          <a:bodyPr>
            <a:normAutofit/>
          </a:bodyPr>
          <a:lstStyle/>
          <a:p>
            <a:r>
              <a:rPr lang="en-IN" dirty="0"/>
              <a:t>1. INTRODUCTION</a:t>
            </a:r>
          </a:p>
        </p:txBody>
      </p:sp>
      <p:sp>
        <p:nvSpPr>
          <p:cNvPr id="1048604" name="Content Placeholder 2"/>
          <p:cNvSpPr>
            <a:spLocks noGrp="1"/>
          </p:cNvSpPr>
          <p:nvPr>
            <p:ph idx="1"/>
          </p:nvPr>
        </p:nvSpPr>
        <p:spPr>
          <a:xfrm>
            <a:off x="838200" y="1825624"/>
            <a:ext cx="10515600" cy="5032375"/>
          </a:xfrm>
        </p:spPr>
        <p:txBody>
          <a:bodyPr>
            <a:normAutofit/>
          </a:bodyPr>
          <a:lstStyle/>
          <a:p>
            <a:pPr algn="just"/>
            <a:r>
              <a:rPr lang="en-IN" sz="2400" dirty="0"/>
              <a:t>Reading is an essential skill for learning, communication, and daily living.</a:t>
            </a:r>
          </a:p>
          <a:p>
            <a:pPr algn="just"/>
            <a:r>
              <a:rPr lang="en-IN" sz="2400" dirty="0"/>
              <a:t>However for individuals with reading difficulties, visual impairments, dyslexia, accessing text can be a challenging and time-consuming task.</a:t>
            </a:r>
            <a:endParaRPr lang="en-US" sz="2400" dirty="0"/>
          </a:p>
          <a:p>
            <a:pPr algn="just"/>
            <a:r>
              <a:rPr lang="en-US" sz="2400" dirty="0"/>
              <a:t>The Optical Character Recognition (OCR) allows us to convert printed or handwritten text into machine-readable digital text.</a:t>
            </a:r>
          </a:p>
          <a:p>
            <a:pPr algn="just"/>
            <a:r>
              <a:rPr lang="en-US" sz="2400" dirty="0"/>
              <a:t>Translator can translate text from one language to another language.</a:t>
            </a:r>
          </a:p>
          <a:p>
            <a:pPr algn="just"/>
            <a:r>
              <a:rPr lang="en-US" sz="2400" dirty="0"/>
              <a:t>Text to Speech (TTS) technology converts translated text into spoken words, allowing users to listen to text.</a:t>
            </a:r>
          </a:p>
          <a:p>
            <a:pPr algn="just"/>
            <a:r>
              <a:rPr lang="en-US" sz="2400" dirty="0"/>
              <a:t>By incorporating OCR, Translator, and TTS technology into Raspberry pi, users can create a low-cost, portable, and customizable system for converting text into speech. </a:t>
            </a:r>
            <a:endParaRPr lang="en-IN"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TextBox 7"/>
          <p:cNvSpPr txBox="1"/>
          <p:nvPr/>
        </p:nvSpPr>
        <p:spPr>
          <a:xfrm>
            <a:off x="446358" y="1025858"/>
            <a:ext cx="7231380" cy="447041"/>
          </a:xfrm>
          <a:prstGeom prst="rect">
            <a:avLst/>
          </a:prstGeom>
          <a:noFill/>
        </p:spPr>
        <p:txBody>
          <a:bodyPr wrap="none" rtlCol="0">
            <a:spAutoFit/>
          </a:bodyPr>
          <a:lstStyle/>
          <a:p>
            <a:r>
              <a:rPr lang="en-IN" sz="2400" dirty="0"/>
              <a:t>Test Case 7: </a:t>
            </a:r>
            <a:r>
              <a:rPr lang="en-IN" sz="2400" dirty="0">
                <a:effectLst/>
                <a:ea typeface="Calibri" panose="020F0502020204030204" pitchFamily="34" charset="0"/>
              </a:rPr>
              <a:t>Google Cloud Text-to-Speech Accuracy</a:t>
            </a:r>
            <a:endParaRPr lang="en-IN" sz="2400" dirty="0"/>
          </a:p>
        </p:txBody>
      </p:sp>
      <p:pic>
        <p:nvPicPr>
          <p:cNvPr id="2097185" name="Picture 2"/>
          <p:cNvPicPr>
            <a:picLocks noChangeAspect="1"/>
          </p:cNvPicPr>
          <p:nvPr/>
        </p:nvPicPr>
        <p:blipFill>
          <a:blip r:embed="rId2"/>
          <a:stretch>
            <a:fillRect/>
          </a:stretch>
        </p:blipFill>
        <p:spPr>
          <a:xfrm>
            <a:off x="446358" y="1487523"/>
            <a:ext cx="11299284" cy="5248061"/>
          </a:xfrm>
          <a:prstGeom prst="rect">
            <a:avLst/>
          </a:prstGeom>
        </p:spPr>
      </p:pic>
      <p:sp>
        <p:nvSpPr>
          <p:cNvPr id="1048706" name="TextBox 8"/>
          <p:cNvSpPr txBox="1"/>
          <p:nvPr/>
        </p:nvSpPr>
        <p:spPr>
          <a:xfrm>
            <a:off x="446358" y="256417"/>
            <a:ext cx="3027680" cy="751840"/>
          </a:xfrm>
          <a:prstGeom prst="rect">
            <a:avLst/>
          </a:prstGeom>
          <a:noFill/>
        </p:spPr>
        <p:txBody>
          <a:bodyPr wrap="none" rtlCol="0">
            <a:spAutoFit/>
          </a:bodyPr>
          <a:lstStyle/>
          <a:p>
            <a:r>
              <a:rPr lang="en-IN" sz="4400" dirty="0">
                <a:latin typeface="+mj-lt"/>
              </a:rPr>
              <a:t>8</a:t>
            </a:r>
            <a:r>
              <a:rPr lang="en-IN" sz="4400">
                <a:latin typeface="+mj-lt"/>
              </a:rPr>
              <a:t>.1 </a:t>
            </a:r>
            <a:r>
              <a:rPr lang="en-IN" sz="4400" dirty="0">
                <a:latin typeface="+mj-lt"/>
              </a:rPr>
              <a:t>RESULT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a:xfrm>
            <a:off x="838200" y="313898"/>
            <a:ext cx="10515600" cy="1325563"/>
          </a:xfrm>
        </p:spPr>
        <p:txBody>
          <a:bodyPr/>
          <a:lstStyle/>
          <a:p>
            <a:r>
              <a:rPr lang="en-IN" dirty="0"/>
              <a:t>9. CONCLUSION</a:t>
            </a:r>
          </a:p>
        </p:txBody>
      </p:sp>
      <p:sp>
        <p:nvSpPr>
          <p:cNvPr id="1048609" name="Content Placeholder 2"/>
          <p:cNvSpPr>
            <a:spLocks noGrp="1"/>
          </p:cNvSpPr>
          <p:nvPr>
            <p:ph idx="1"/>
          </p:nvPr>
        </p:nvSpPr>
        <p:spPr>
          <a:xfrm>
            <a:off x="838200" y="1680404"/>
            <a:ext cx="10515600" cy="5177596"/>
          </a:xfrm>
        </p:spPr>
        <p:txBody>
          <a:bodyPr>
            <a:noAutofit/>
          </a:bodyPr>
          <a:lstStyle/>
          <a:p>
            <a:pPr indent="0" algn="just">
              <a:lnSpc>
                <a:spcPct val="150000"/>
              </a:lnSpc>
              <a:spcAft>
                <a:spcPts val="1000"/>
              </a:spcAft>
              <a:buNone/>
            </a:pPr>
            <a:r>
              <a:rPr lang="en-US" sz="2400" dirty="0">
                <a:effectLst/>
                <a:ea typeface="Calibri" panose="020F0502020204030204" pitchFamily="34" charset="0"/>
                <a:cs typeface="Latha" panose="020B0604020202020204" pitchFamily="34" charset="0"/>
              </a:rPr>
              <a:t>	In this project, a model has been built with Raspberry Pi 4 – based Text to Speech device using Google Cloud Vision API, Translator, and Google Cloud Text to Speech. The Device successfully recognizes text of various fonts from different input images and transforms the OCR output into an audio output, which is extremely accurate. We have implemented Google Cloud Vision Engine because, it is the most powerful and open-source software, and also it requires license/investment. It will assist visually impaired people so that they can read the document using this aiding methodology.</a:t>
            </a:r>
            <a:endParaRPr lang="en-IN" sz="2400" dirty="0">
              <a:effectLst/>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899094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p:txBody>
          <a:bodyPr/>
          <a:lstStyle/>
          <a:p>
            <a:r>
              <a:rPr lang="en-IN" dirty="0"/>
              <a:t>10. FUTURE SCOPE</a:t>
            </a:r>
          </a:p>
        </p:txBody>
      </p:sp>
      <p:sp>
        <p:nvSpPr>
          <p:cNvPr id="1048609" name="Content Placeholder 2"/>
          <p:cNvSpPr>
            <a:spLocks noGrp="1"/>
          </p:cNvSpPr>
          <p:nvPr>
            <p:ph idx="1"/>
          </p:nvPr>
        </p:nvSpPr>
        <p:spPr>
          <a:xfrm>
            <a:off x="838200" y="1690688"/>
            <a:ext cx="10515600" cy="5167312"/>
          </a:xfrm>
        </p:spPr>
        <p:txBody>
          <a:bodyPr>
            <a:noAutofit/>
          </a:bodyPr>
          <a:lstStyle/>
          <a:p>
            <a:pPr>
              <a:lnSpc>
                <a:spcPct val="150000"/>
              </a:lnSpc>
              <a:spcAft>
                <a:spcPts val="1000"/>
              </a:spcAft>
              <a:buFont typeface="Wingdings" panose="05000000000000000000" pitchFamily="2" charset="2"/>
              <a:buChar char="v"/>
            </a:pPr>
            <a:r>
              <a:rPr lang="en-IN" sz="2400" dirty="0">
                <a:effectLst/>
                <a:ea typeface="Calibri" panose="020F0502020204030204" pitchFamily="34" charset="0"/>
                <a:cs typeface="Latha" panose="020B0604020202020204" pitchFamily="34" charset="0"/>
              </a:rPr>
              <a:t>Motion Sensor-based Text Extraction</a:t>
            </a:r>
          </a:p>
          <a:p>
            <a:pPr>
              <a:lnSpc>
                <a:spcPct val="150000"/>
              </a:lnSpc>
              <a:spcAft>
                <a:spcPts val="1000"/>
              </a:spcAft>
              <a:buFont typeface="Wingdings" panose="05000000000000000000" pitchFamily="2" charset="2"/>
              <a:buChar char="v"/>
            </a:pPr>
            <a:r>
              <a:rPr lang="en-IN" sz="2400" dirty="0">
                <a:effectLst/>
                <a:ea typeface="Calibri" panose="020F0502020204030204" pitchFamily="34" charset="0"/>
                <a:cs typeface="Latha" panose="020B0604020202020204" pitchFamily="34" charset="0"/>
              </a:rPr>
              <a:t>Speech Customization</a:t>
            </a:r>
          </a:p>
          <a:p>
            <a:pPr algn="just">
              <a:lnSpc>
                <a:spcPct val="150000"/>
              </a:lnSpc>
              <a:spcAft>
                <a:spcPts val="1000"/>
              </a:spcAft>
              <a:buFont typeface="Wingdings" panose="05000000000000000000" pitchFamily="2" charset="2"/>
              <a:buChar char="v"/>
            </a:pPr>
            <a:r>
              <a:rPr lang="en-IN" sz="2400" dirty="0">
                <a:effectLst/>
                <a:ea typeface="Calibri" panose="020F0502020204030204" pitchFamily="34" charset="0"/>
                <a:cs typeface="Latha" panose="020B0604020202020204" pitchFamily="34" charset="0"/>
              </a:rPr>
              <a:t>Integration with Natural Language Processing (NLP)</a:t>
            </a:r>
          </a:p>
          <a:p>
            <a:pPr algn="just">
              <a:lnSpc>
                <a:spcPct val="150000"/>
              </a:lnSpc>
              <a:spcAft>
                <a:spcPts val="1000"/>
              </a:spcAft>
              <a:buFont typeface="Wingdings" panose="05000000000000000000" pitchFamily="2" charset="2"/>
              <a:buChar char="v"/>
            </a:pPr>
            <a:r>
              <a:rPr lang="en-IN" sz="2400" dirty="0">
                <a:effectLst/>
                <a:ea typeface="Calibri" panose="020F0502020204030204" pitchFamily="34" charset="0"/>
                <a:cs typeface="Latha" panose="020B0604020202020204" pitchFamily="34" charset="0"/>
              </a:rPr>
              <a:t>Voice Recognition and Interaction</a:t>
            </a:r>
          </a:p>
          <a:p>
            <a:pPr algn="just">
              <a:lnSpc>
                <a:spcPct val="150000"/>
              </a:lnSpc>
              <a:spcAft>
                <a:spcPts val="1000"/>
              </a:spcAft>
              <a:buFont typeface="Wingdings" panose="05000000000000000000" pitchFamily="2" charset="2"/>
              <a:buChar char="v"/>
            </a:pPr>
            <a:r>
              <a:rPr lang="en-IN" sz="2400" dirty="0">
                <a:effectLst/>
                <a:ea typeface="Calibri" panose="020F0502020204030204" pitchFamily="34" charset="0"/>
              </a:rPr>
              <a:t>Mobile Application Development</a:t>
            </a:r>
            <a:endParaRPr lang="en-IN" sz="3200" dirty="0">
              <a:effectLst/>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1994144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7" name="TextBox 1"/>
          <p:cNvSpPr txBox="1"/>
          <p:nvPr/>
        </p:nvSpPr>
        <p:spPr>
          <a:xfrm>
            <a:off x="838200" y="304799"/>
            <a:ext cx="3894912" cy="769441"/>
          </a:xfrm>
          <a:prstGeom prst="rect">
            <a:avLst/>
          </a:prstGeom>
          <a:noFill/>
        </p:spPr>
        <p:txBody>
          <a:bodyPr wrap="none" rtlCol="0">
            <a:spAutoFit/>
          </a:bodyPr>
          <a:lstStyle/>
          <a:p>
            <a:r>
              <a:rPr lang="en-IN" sz="4400" dirty="0">
                <a:latin typeface="+mj-lt"/>
              </a:rPr>
              <a:t>11. REFERENCES</a:t>
            </a:r>
          </a:p>
        </p:txBody>
      </p:sp>
      <p:sp>
        <p:nvSpPr>
          <p:cNvPr id="1048708" name="Content Placeholder 2"/>
          <p:cNvSpPr txBox="1"/>
          <p:nvPr/>
        </p:nvSpPr>
        <p:spPr>
          <a:xfrm>
            <a:off x="838200" y="1231046"/>
            <a:ext cx="10515600" cy="620447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spcAft>
                <a:spcPts val="1000"/>
              </a:spcAft>
              <a:buNone/>
            </a:pPr>
            <a:r>
              <a:rPr lang="en-IN" sz="2400" dirty="0">
                <a:effectLst/>
                <a:ea typeface="Calibri" panose="020F0502020204030204" pitchFamily="34" charset="0"/>
                <a:cs typeface="Latha" panose="020B0604020202020204" pitchFamily="34" charset="0"/>
              </a:rPr>
              <a:t>[1] </a:t>
            </a:r>
            <a:r>
              <a:rPr lang="en-IN" sz="2400" dirty="0" err="1">
                <a:effectLst/>
                <a:ea typeface="Calibri" panose="020F0502020204030204" pitchFamily="34" charset="0"/>
                <a:cs typeface="Latha" panose="020B0604020202020204" pitchFamily="34" charset="0"/>
              </a:rPr>
              <a:t>Dr.S.A</a:t>
            </a:r>
            <a:r>
              <a:rPr lang="en-IN" sz="2400" dirty="0">
                <a:effectLst/>
                <a:ea typeface="Calibri" panose="020F0502020204030204" pitchFamily="34" charset="0"/>
                <a:cs typeface="Latha" panose="020B0604020202020204" pitchFamily="34" charset="0"/>
              </a:rPr>
              <a:t>. </a:t>
            </a:r>
            <a:r>
              <a:rPr lang="en-IN" sz="2400" dirty="0" err="1">
                <a:effectLst/>
                <a:ea typeface="Calibri" panose="020F0502020204030204" pitchFamily="34" charset="0"/>
                <a:cs typeface="Latha" panose="020B0604020202020204" pitchFamily="34" charset="0"/>
              </a:rPr>
              <a:t>Ubale</a:t>
            </a:r>
            <a:r>
              <a:rPr lang="en-IN" sz="2400" dirty="0">
                <a:effectLst/>
                <a:ea typeface="Calibri" panose="020F0502020204030204" pitchFamily="34" charset="0"/>
                <a:cs typeface="Latha" panose="020B0604020202020204" pitchFamily="34" charset="0"/>
              </a:rPr>
              <a:t>, Girish Bhosale, Ganesh </a:t>
            </a:r>
            <a:r>
              <a:rPr lang="en-IN" sz="2400" dirty="0" err="1">
                <a:effectLst/>
                <a:ea typeface="Calibri" panose="020F0502020204030204" pitchFamily="34" charset="0"/>
                <a:cs typeface="Latha" panose="020B0604020202020204" pitchFamily="34" charset="0"/>
              </a:rPr>
              <a:t>Nehe</a:t>
            </a:r>
            <a:r>
              <a:rPr lang="en-IN" sz="2400" dirty="0">
                <a:effectLst/>
                <a:ea typeface="Calibri" panose="020F0502020204030204" pitchFamily="34" charset="0"/>
                <a:cs typeface="Latha" panose="020B0604020202020204" pitchFamily="34" charset="0"/>
              </a:rPr>
              <a:t>, </a:t>
            </a:r>
            <a:r>
              <a:rPr lang="en-IN" sz="2400" dirty="0" err="1">
                <a:effectLst/>
                <a:ea typeface="Calibri" panose="020F0502020204030204" pitchFamily="34" charset="0"/>
                <a:cs typeface="Latha" panose="020B0604020202020204" pitchFamily="34" charset="0"/>
              </a:rPr>
              <a:t>Avinash</a:t>
            </a:r>
            <a:r>
              <a:rPr lang="en-IN" sz="2400" dirty="0">
                <a:effectLst/>
                <a:ea typeface="Calibri" panose="020F0502020204030204" pitchFamily="34" charset="0"/>
                <a:cs typeface="Latha" panose="020B0604020202020204" pitchFamily="34" charset="0"/>
              </a:rPr>
              <a:t> </a:t>
            </a:r>
            <a:r>
              <a:rPr lang="en-IN" sz="2400" dirty="0" err="1">
                <a:effectLst/>
                <a:ea typeface="Calibri" panose="020F0502020204030204" pitchFamily="34" charset="0"/>
                <a:cs typeface="Latha" panose="020B0604020202020204" pitchFamily="34" charset="0"/>
              </a:rPr>
              <a:t>Hubale</a:t>
            </a:r>
            <a:r>
              <a:rPr lang="en-IN" sz="2400" dirty="0">
                <a:effectLst/>
                <a:ea typeface="Calibri" panose="020F0502020204030204" pitchFamily="34" charset="0"/>
                <a:cs typeface="Latha" panose="020B0604020202020204" pitchFamily="34" charset="0"/>
              </a:rPr>
              <a:t>, </a:t>
            </a:r>
            <a:r>
              <a:rPr lang="en-IN" sz="2400" dirty="0" err="1">
                <a:effectLst/>
                <a:ea typeface="Calibri" panose="020F0502020204030204" pitchFamily="34" charset="0"/>
                <a:cs typeface="Latha" panose="020B0604020202020204" pitchFamily="34" charset="0"/>
              </a:rPr>
              <a:t>Avdhoot</a:t>
            </a:r>
            <a:r>
              <a:rPr lang="en-IN" sz="2400" dirty="0">
                <a:effectLst/>
                <a:ea typeface="Calibri" panose="020F0502020204030204" pitchFamily="34" charset="0"/>
                <a:cs typeface="Latha" panose="020B0604020202020204" pitchFamily="34" charset="0"/>
              </a:rPr>
              <a:t> </a:t>
            </a:r>
            <a:r>
              <a:rPr lang="en-IN" sz="2400" dirty="0" err="1">
                <a:effectLst/>
                <a:ea typeface="Calibri" panose="020F0502020204030204" pitchFamily="34" charset="0"/>
                <a:cs typeface="Latha" panose="020B0604020202020204" pitchFamily="34" charset="0"/>
              </a:rPr>
              <a:t>Walunjkar</a:t>
            </a:r>
            <a:r>
              <a:rPr lang="en-IN" sz="2400" dirty="0">
                <a:effectLst/>
                <a:ea typeface="Calibri" panose="020F0502020204030204" pitchFamily="34" charset="0"/>
                <a:cs typeface="Latha" panose="020B0604020202020204" pitchFamily="34" charset="0"/>
              </a:rPr>
              <a:t> “</a:t>
            </a:r>
            <a:r>
              <a:rPr lang="en-US" sz="2400" dirty="0">
                <a:effectLst/>
                <a:ea typeface="Calibri" panose="020F0502020204030204" pitchFamily="34" charset="0"/>
                <a:cs typeface="Latha" panose="020B0604020202020204" pitchFamily="34" charset="0"/>
              </a:rPr>
              <a:t>A Review on Text-to-Speech Converter” International Journal of Innovative Research in Technology, Volume 9, Issue 1, June 2022.</a:t>
            </a:r>
            <a:endParaRPr lang="en-IN" sz="2400" dirty="0">
              <a:effectLst/>
              <a:ea typeface="Calibri" panose="020F0502020204030204" pitchFamily="34" charset="0"/>
              <a:cs typeface="Latha" panose="020B0604020202020204" pitchFamily="34" charset="0"/>
            </a:endParaRPr>
          </a:p>
          <a:p>
            <a:pPr marL="0" indent="0" algn="just">
              <a:lnSpc>
                <a:spcPct val="115000"/>
              </a:lnSpc>
              <a:spcAft>
                <a:spcPts val="1000"/>
              </a:spcAft>
              <a:buNone/>
            </a:pPr>
            <a:r>
              <a:rPr lang="en-US" sz="2400" dirty="0">
                <a:effectLst/>
                <a:ea typeface="Calibri" panose="020F0502020204030204" pitchFamily="34" charset="0"/>
                <a:cs typeface="Latha" panose="020B0604020202020204" pitchFamily="34" charset="0"/>
              </a:rPr>
              <a:t>[2] Prof. </a:t>
            </a:r>
            <a:r>
              <a:rPr lang="en-US" sz="2400" dirty="0" err="1">
                <a:effectLst/>
                <a:ea typeface="Calibri" panose="020F0502020204030204" pitchFamily="34" charset="0"/>
                <a:cs typeface="Latha" panose="020B0604020202020204" pitchFamily="34" charset="0"/>
              </a:rPr>
              <a:t>Mrunalinee</a:t>
            </a:r>
            <a:r>
              <a:rPr lang="en-US" sz="2400" dirty="0">
                <a:effectLst/>
                <a:ea typeface="Calibri" panose="020F0502020204030204" pitchFamily="34" charset="0"/>
                <a:cs typeface="Latha" panose="020B0604020202020204" pitchFamily="34" charset="0"/>
              </a:rPr>
              <a:t> </a:t>
            </a:r>
            <a:r>
              <a:rPr lang="en-US" sz="2400" dirty="0" err="1">
                <a:effectLst/>
                <a:ea typeface="Calibri" panose="020F0502020204030204" pitchFamily="34" charset="0"/>
                <a:cs typeface="Latha" panose="020B0604020202020204" pitchFamily="34" charset="0"/>
              </a:rPr>
              <a:t>Patole</a:t>
            </a:r>
            <a:r>
              <a:rPr lang="en-US" sz="2400" dirty="0">
                <a:effectLst/>
                <a:ea typeface="Calibri" panose="020F0502020204030204" pitchFamily="34" charset="0"/>
                <a:cs typeface="Latha" panose="020B0604020202020204" pitchFamily="34" charset="0"/>
              </a:rPr>
              <a:t>, Akhilesh Pandey, Kaustubh Bhagwat, Mukesh Vaishnav, </a:t>
            </a:r>
            <a:r>
              <a:rPr lang="en-US" sz="2400" dirty="0" err="1">
                <a:effectLst/>
                <a:ea typeface="Calibri" panose="020F0502020204030204" pitchFamily="34" charset="0"/>
                <a:cs typeface="Latha" panose="020B0604020202020204" pitchFamily="34" charset="0"/>
              </a:rPr>
              <a:t>Salikram</a:t>
            </a:r>
            <a:r>
              <a:rPr lang="en-US" sz="2400" dirty="0">
                <a:effectLst/>
                <a:ea typeface="Calibri" panose="020F0502020204030204" pitchFamily="34" charset="0"/>
                <a:cs typeface="Latha" panose="020B0604020202020204" pitchFamily="34" charset="0"/>
              </a:rPr>
              <a:t> Chadar Survey on “Text-to-Speech Systems for Real-Time Audio Synthesis” International Journal of Advanced Research in Science, Communication and Technology, Volume 6, Issue 1, June 2021.</a:t>
            </a:r>
            <a:endParaRPr lang="en-IN" sz="2400" dirty="0">
              <a:effectLst/>
              <a:ea typeface="Calibri" panose="020F0502020204030204" pitchFamily="34" charset="0"/>
              <a:cs typeface="Latha" panose="020B0604020202020204" pitchFamily="34" charset="0"/>
            </a:endParaRPr>
          </a:p>
          <a:p>
            <a:pPr marL="0" indent="0" algn="just">
              <a:lnSpc>
                <a:spcPct val="115000"/>
              </a:lnSpc>
              <a:spcAft>
                <a:spcPts val="1000"/>
              </a:spcAft>
              <a:buNone/>
            </a:pPr>
            <a:r>
              <a:rPr lang="en-US" sz="2400" dirty="0">
                <a:effectLst/>
                <a:ea typeface="Calibri" panose="020F0502020204030204" pitchFamily="34" charset="0"/>
                <a:cs typeface="Latha" panose="020B0604020202020204" pitchFamily="34" charset="0"/>
              </a:rPr>
              <a:t>[3] Paras Doshi, Yash </a:t>
            </a:r>
            <a:r>
              <a:rPr lang="en-US" sz="2400" dirty="0" err="1">
                <a:effectLst/>
                <a:ea typeface="Calibri" panose="020F0502020204030204" pitchFamily="34" charset="0"/>
                <a:cs typeface="Latha" panose="020B0604020202020204" pitchFamily="34" charset="0"/>
              </a:rPr>
              <a:t>Shirke</a:t>
            </a:r>
            <a:r>
              <a:rPr lang="en-US" sz="2400" dirty="0">
                <a:effectLst/>
                <a:ea typeface="Calibri" panose="020F0502020204030204" pitchFamily="34" charset="0"/>
                <a:cs typeface="Latha" panose="020B0604020202020204" pitchFamily="34" charset="0"/>
              </a:rPr>
              <a:t>, </a:t>
            </a:r>
            <a:r>
              <a:rPr lang="en-US" sz="2400" dirty="0" err="1">
                <a:effectLst/>
                <a:ea typeface="Calibri" panose="020F0502020204030204" pitchFamily="34" charset="0"/>
                <a:cs typeface="Latha" panose="020B0604020202020204" pitchFamily="34" charset="0"/>
              </a:rPr>
              <a:t>Tejas</a:t>
            </a:r>
            <a:r>
              <a:rPr lang="en-US" sz="2400" dirty="0">
                <a:effectLst/>
                <a:ea typeface="Calibri" panose="020F0502020204030204" pitchFamily="34" charset="0"/>
                <a:cs typeface="Latha" panose="020B0604020202020204" pitchFamily="34" charset="0"/>
              </a:rPr>
              <a:t> Hegde, Pranav </a:t>
            </a:r>
            <a:r>
              <a:rPr lang="en-US" sz="2400" dirty="0" err="1">
                <a:effectLst/>
                <a:ea typeface="Calibri" panose="020F0502020204030204" pitchFamily="34" charset="0"/>
                <a:cs typeface="Latha" panose="020B0604020202020204" pitchFamily="34" charset="0"/>
              </a:rPr>
              <a:t>Dhanvij</a:t>
            </a:r>
            <a:r>
              <a:rPr lang="en-US" sz="2400" dirty="0">
                <a:effectLst/>
                <a:ea typeface="Calibri" panose="020F0502020204030204" pitchFamily="34" charset="0"/>
                <a:cs typeface="Latha" panose="020B0604020202020204" pitchFamily="34" charset="0"/>
              </a:rPr>
              <a:t> “Text Reader for Visually Impaired Using Google Cloud Vision API” International Journal of Innovative Research in Technology, Volume 4, Issue 12, May 2018.</a:t>
            </a:r>
            <a:endParaRPr lang="en-IN" sz="2400" dirty="0">
              <a:effectLst/>
              <a:ea typeface="Calibri" panose="020F0502020204030204" pitchFamily="34" charset="0"/>
              <a:cs typeface="Latha"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9" name="Content Placeholder 2"/>
          <p:cNvSpPr txBox="1"/>
          <p:nvPr/>
        </p:nvSpPr>
        <p:spPr>
          <a:xfrm>
            <a:off x="838200" y="1421895"/>
            <a:ext cx="10515600" cy="62061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spcAft>
                <a:spcPts val="1000"/>
              </a:spcAft>
              <a:buNone/>
            </a:pPr>
            <a:r>
              <a:rPr lang="en-US" sz="2400" dirty="0">
                <a:effectLst/>
                <a:ea typeface="Calibri" panose="020F0502020204030204" pitchFamily="34" charset="0"/>
                <a:cs typeface="Latha" panose="020B0604020202020204" pitchFamily="34" charset="0"/>
              </a:rPr>
              <a:t>[4] </a:t>
            </a:r>
            <a:r>
              <a:rPr lang="en-IN" sz="2400" dirty="0">
                <a:effectLst/>
                <a:ea typeface="Calibri" panose="020F0502020204030204" pitchFamily="34" charset="0"/>
                <a:cs typeface="Latha" panose="020B0604020202020204" pitchFamily="34" charset="0"/>
              </a:rPr>
              <a:t>Vaishnavi </a:t>
            </a:r>
            <a:r>
              <a:rPr lang="en-IN" sz="2400" dirty="0" err="1">
                <a:effectLst/>
                <a:ea typeface="Calibri" panose="020F0502020204030204" pitchFamily="34" charset="0"/>
                <a:cs typeface="Latha" panose="020B0604020202020204" pitchFamily="34" charset="0"/>
              </a:rPr>
              <a:t>R.Ambaskar</a:t>
            </a:r>
            <a:r>
              <a:rPr lang="en-IN" sz="2400" dirty="0">
                <a:effectLst/>
                <a:ea typeface="Calibri" panose="020F0502020204030204" pitchFamily="34" charset="0"/>
                <a:cs typeface="Latha" panose="020B0604020202020204" pitchFamily="34" charset="0"/>
              </a:rPr>
              <a:t>, Vinod M. </a:t>
            </a:r>
            <a:r>
              <a:rPr lang="en-IN" sz="2400" dirty="0" err="1">
                <a:effectLst/>
                <a:ea typeface="Calibri" panose="020F0502020204030204" pitchFamily="34" charset="0"/>
                <a:cs typeface="Latha" panose="020B0604020202020204" pitchFamily="34" charset="0"/>
              </a:rPr>
              <a:t>Lokhande</a:t>
            </a:r>
            <a:r>
              <a:rPr lang="en-IN" sz="2400" dirty="0">
                <a:effectLst/>
                <a:ea typeface="Calibri" panose="020F0502020204030204" pitchFamily="34" charset="0"/>
                <a:cs typeface="Latha" panose="020B0604020202020204" pitchFamily="34" charset="0"/>
              </a:rPr>
              <a:t>, </a:t>
            </a:r>
            <a:r>
              <a:rPr lang="en-IN" sz="2400" dirty="0" err="1">
                <a:effectLst/>
                <a:ea typeface="Calibri" panose="020F0502020204030204" pitchFamily="34" charset="0"/>
                <a:cs typeface="Latha" panose="020B0604020202020204" pitchFamily="34" charset="0"/>
              </a:rPr>
              <a:t>Dr.</a:t>
            </a:r>
            <a:r>
              <a:rPr lang="en-IN" sz="2400" dirty="0">
                <a:effectLst/>
                <a:ea typeface="Calibri" panose="020F0502020204030204" pitchFamily="34" charset="0"/>
                <a:cs typeface="Latha" panose="020B0604020202020204" pitchFamily="34" charset="0"/>
              </a:rPr>
              <a:t> </a:t>
            </a:r>
            <a:r>
              <a:rPr lang="en-IN" sz="2400" dirty="0" err="1">
                <a:effectLst/>
                <a:ea typeface="Calibri" panose="020F0502020204030204" pitchFamily="34" charset="0"/>
                <a:cs typeface="Latha" panose="020B0604020202020204" pitchFamily="34" charset="0"/>
              </a:rPr>
              <a:t>Avinash</a:t>
            </a:r>
            <a:r>
              <a:rPr lang="en-IN" sz="2400" dirty="0">
                <a:effectLst/>
                <a:ea typeface="Calibri" panose="020F0502020204030204" pitchFamily="34" charset="0"/>
                <a:cs typeface="Latha" panose="020B0604020202020204" pitchFamily="34" charset="0"/>
              </a:rPr>
              <a:t> S. </a:t>
            </a:r>
            <a:r>
              <a:rPr lang="en-IN" sz="2400" dirty="0" err="1">
                <a:effectLst/>
                <a:ea typeface="Calibri" panose="020F0502020204030204" pitchFamily="34" charset="0"/>
                <a:cs typeface="Latha" panose="020B0604020202020204" pitchFamily="34" charset="0"/>
              </a:rPr>
              <a:t>Kapse</a:t>
            </a:r>
            <a:r>
              <a:rPr lang="en-IN" sz="2400" dirty="0">
                <a:effectLst/>
                <a:ea typeface="Calibri" panose="020F0502020204030204" pitchFamily="34" charset="0"/>
                <a:cs typeface="Latha" panose="020B0604020202020204" pitchFamily="34" charset="0"/>
              </a:rPr>
              <a:t> </a:t>
            </a:r>
            <a:r>
              <a:rPr lang="en-US" sz="2400" dirty="0">
                <a:effectLst/>
                <a:ea typeface="Calibri" panose="020F0502020204030204" pitchFamily="34" charset="0"/>
                <a:cs typeface="Latha" panose="020B0604020202020204" pitchFamily="34" charset="0"/>
              </a:rPr>
              <a:t>A Review on “Text-to-Speech System” International Journal of Advance Research and Innovative Ideas in Education, Volume 8, Issue 3, March 2022.</a:t>
            </a:r>
          </a:p>
          <a:p>
            <a:pPr marL="0" indent="0" algn="just">
              <a:lnSpc>
                <a:spcPct val="115000"/>
              </a:lnSpc>
              <a:spcAft>
                <a:spcPts val="1000"/>
              </a:spcAft>
              <a:buNone/>
            </a:pPr>
            <a:r>
              <a:rPr lang="en-IN" sz="2400" dirty="0">
                <a:effectLst/>
                <a:ea typeface="Calibri" panose="020F0502020204030204" pitchFamily="34" charset="0"/>
                <a:cs typeface="Latha" panose="020B0604020202020204" pitchFamily="34" charset="0"/>
              </a:rPr>
              <a:t>[5] </a:t>
            </a:r>
            <a:r>
              <a:rPr lang="en-US" sz="2400" dirty="0">
                <a:effectLst/>
                <a:ea typeface="Calibri" panose="020F0502020204030204" pitchFamily="34" charset="0"/>
                <a:cs typeface="Latha" panose="020B0604020202020204" pitchFamily="34" charset="0"/>
              </a:rPr>
              <a:t>Shruti </a:t>
            </a:r>
            <a:r>
              <a:rPr lang="en-US" sz="2400" dirty="0" err="1">
                <a:effectLst/>
                <a:ea typeface="Calibri" panose="020F0502020204030204" pitchFamily="34" charset="0"/>
                <a:cs typeface="Latha" panose="020B0604020202020204" pitchFamily="34" charset="0"/>
              </a:rPr>
              <a:t>Mankar</a:t>
            </a:r>
            <a:r>
              <a:rPr lang="en-US" sz="2400" dirty="0">
                <a:effectLst/>
                <a:ea typeface="Calibri" panose="020F0502020204030204" pitchFamily="34" charset="0"/>
                <a:cs typeface="Latha" panose="020B0604020202020204" pitchFamily="34" charset="0"/>
              </a:rPr>
              <a:t>, Nikita </a:t>
            </a:r>
            <a:r>
              <a:rPr lang="en-US" sz="2400" dirty="0" err="1">
                <a:effectLst/>
                <a:ea typeface="Calibri" panose="020F0502020204030204" pitchFamily="34" charset="0"/>
                <a:cs typeface="Latha" panose="020B0604020202020204" pitchFamily="34" charset="0"/>
              </a:rPr>
              <a:t>Khairnar</a:t>
            </a:r>
            <a:r>
              <a:rPr lang="en-US" sz="2400" dirty="0">
                <a:effectLst/>
                <a:ea typeface="Calibri" panose="020F0502020204030204" pitchFamily="34" charset="0"/>
                <a:cs typeface="Latha" panose="020B0604020202020204" pitchFamily="34" charset="0"/>
              </a:rPr>
              <a:t>, </a:t>
            </a:r>
            <a:r>
              <a:rPr lang="en-US" sz="2400" dirty="0" err="1">
                <a:effectLst/>
                <a:ea typeface="Calibri" panose="020F0502020204030204" pitchFamily="34" charset="0"/>
                <a:cs typeface="Latha" panose="020B0604020202020204" pitchFamily="34" charset="0"/>
              </a:rPr>
              <a:t>Mrunali</a:t>
            </a:r>
            <a:r>
              <a:rPr lang="en-US" sz="2400" dirty="0">
                <a:effectLst/>
                <a:ea typeface="Calibri" panose="020F0502020204030204" pitchFamily="34" charset="0"/>
                <a:cs typeface="Latha" panose="020B0604020202020204" pitchFamily="34" charset="0"/>
              </a:rPr>
              <a:t> </a:t>
            </a:r>
            <a:r>
              <a:rPr lang="en-US" sz="2400" dirty="0" err="1">
                <a:effectLst/>
                <a:ea typeface="Calibri" panose="020F0502020204030204" pitchFamily="34" charset="0"/>
                <a:cs typeface="Latha" panose="020B0604020202020204" pitchFamily="34" charset="0"/>
              </a:rPr>
              <a:t>Pandav</a:t>
            </a:r>
            <a:r>
              <a:rPr lang="en-US" sz="2400" dirty="0">
                <a:effectLst/>
                <a:ea typeface="Calibri" panose="020F0502020204030204" pitchFamily="34" charset="0"/>
                <a:cs typeface="Latha" panose="020B0604020202020204" pitchFamily="34" charset="0"/>
              </a:rPr>
              <a:t>, Hitesh Kotecha, </a:t>
            </a:r>
            <a:r>
              <a:rPr lang="en-US" sz="2400" dirty="0" err="1">
                <a:effectLst/>
                <a:ea typeface="Calibri" panose="020F0502020204030204" pitchFamily="34" charset="0"/>
                <a:cs typeface="Latha" panose="020B0604020202020204" pitchFamily="34" charset="0"/>
              </a:rPr>
              <a:t>Manjiri</a:t>
            </a:r>
            <a:r>
              <a:rPr lang="en-US" sz="2400" dirty="0">
                <a:effectLst/>
                <a:ea typeface="Calibri" panose="020F0502020204030204" pitchFamily="34" charset="0"/>
                <a:cs typeface="Latha" panose="020B0604020202020204" pitchFamily="34" charset="0"/>
              </a:rPr>
              <a:t> </a:t>
            </a:r>
            <a:r>
              <a:rPr lang="en-US" sz="2400" dirty="0" err="1">
                <a:effectLst/>
                <a:ea typeface="Calibri" panose="020F0502020204030204" pitchFamily="34" charset="0"/>
                <a:cs typeface="Latha" panose="020B0604020202020204" pitchFamily="34" charset="0"/>
              </a:rPr>
              <a:t>Ranjanikar</a:t>
            </a:r>
            <a:r>
              <a:rPr lang="en-US" sz="2400" dirty="0">
                <a:effectLst/>
                <a:ea typeface="Calibri" panose="020F0502020204030204" pitchFamily="34" charset="0"/>
                <a:cs typeface="Latha" panose="020B0604020202020204" pitchFamily="34" charset="0"/>
              </a:rPr>
              <a:t> “</a:t>
            </a:r>
            <a:r>
              <a:rPr lang="en-IN" sz="2400" dirty="0">
                <a:effectLst/>
                <a:ea typeface="Calibri" panose="020F0502020204030204" pitchFamily="34" charset="0"/>
                <a:cs typeface="Latha" panose="020B0604020202020204" pitchFamily="34" charset="0"/>
              </a:rPr>
              <a:t>A Recent Survey Paper on Text-To-Speech </a:t>
            </a:r>
            <a:r>
              <a:rPr lang="en-US" sz="2400" dirty="0">
                <a:effectLst/>
                <a:ea typeface="Calibri" panose="020F0502020204030204" pitchFamily="34" charset="0"/>
                <a:cs typeface="Latha" panose="020B0604020202020204" pitchFamily="34" charset="0"/>
              </a:rPr>
              <a:t>Systems” International Journal of Advanced Research in Science, Communication and Technology, Volume 3, Issue 2, January 2023.</a:t>
            </a:r>
          </a:p>
          <a:p>
            <a:pPr marL="0" indent="0" algn="just">
              <a:lnSpc>
                <a:spcPct val="115000"/>
              </a:lnSpc>
              <a:spcAft>
                <a:spcPts val="1000"/>
              </a:spcAft>
              <a:buNone/>
            </a:pPr>
            <a:r>
              <a:rPr lang="en-US" sz="2400" dirty="0">
                <a:effectLst/>
                <a:ea typeface="Calibri" panose="020F0502020204030204" pitchFamily="34" charset="0"/>
                <a:cs typeface="Latha" panose="020B0604020202020204" pitchFamily="34" charset="0"/>
              </a:rPr>
              <a:t>[6] </a:t>
            </a:r>
            <a:r>
              <a:rPr lang="en-IN" sz="2400" dirty="0">
                <a:effectLst/>
                <a:ea typeface="Calibri" panose="020F0502020204030204" pitchFamily="34" charset="0"/>
                <a:cs typeface="Latha" panose="020B0604020202020204" pitchFamily="34" charset="0"/>
              </a:rPr>
              <a:t>Nisha P, </a:t>
            </a:r>
            <a:r>
              <a:rPr lang="en-IN" sz="2400" dirty="0" err="1">
                <a:effectLst/>
                <a:ea typeface="Calibri" panose="020F0502020204030204" pitchFamily="34" charset="0"/>
                <a:cs typeface="Latha" panose="020B0604020202020204" pitchFamily="34" charset="0"/>
              </a:rPr>
              <a:t>Dr.J</a:t>
            </a:r>
            <a:r>
              <a:rPr lang="en-IN" sz="2400" dirty="0">
                <a:effectLst/>
                <a:ea typeface="Calibri" panose="020F0502020204030204" pitchFamily="34" charset="0"/>
                <a:cs typeface="Latha" panose="020B0604020202020204" pitchFamily="34" charset="0"/>
              </a:rPr>
              <a:t>. Vijayakumar “Survey paper: Text to Speech conversion for visually impaired peoples” International Research Journal of Engineering and Technology, Volume 8, Issue 6, June 2021.</a:t>
            </a:r>
          </a:p>
        </p:txBody>
      </p:sp>
      <p:sp>
        <p:nvSpPr>
          <p:cNvPr id="1048710" name="TextBox 2"/>
          <p:cNvSpPr txBox="1"/>
          <p:nvPr/>
        </p:nvSpPr>
        <p:spPr>
          <a:xfrm>
            <a:off x="838200" y="417094"/>
            <a:ext cx="3058145" cy="769441"/>
          </a:xfrm>
          <a:prstGeom prst="rect">
            <a:avLst/>
          </a:prstGeom>
          <a:noFill/>
        </p:spPr>
        <p:txBody>
          <a:bodyPr wrap="none" rtlCol="0">
            <a:spAutoFit/>
          </a:bodyPr>
          <a:lstStyle/>
          <a:p>
            <a:r>
              <a:rPr lang="en-IN" sz="4400" dirty="0">
                <a:latin typeface="+mj-lt"/>
              </a:rPr>
              <a:t>REFERENCES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Content Placeholder 2"/>
          <p:cNvSpPr txBox="1"/>
          <p:nvPr/>
        </p:nvSpPr>
        <p:spPr>
          <a:xfrm>
            <a:off x="838200" y="1107920"/>
            <a:ext cx="11257925" cy="54648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spcAft>
                <a:spcPts val="1000"/>
              </a:spcAft>
              <a:buNone/>
            </a:pPr>
            <a:r>
              <a:rPr lang="en-IN" sz="2400" dirty="0">
                <a:effectLst/>
                <a:ea typeface="Calibri" panose="020F0502020204030204" pitchFamily="34" charset="0"/>
                <a:cs typeface="Latha" panose="020B0604020202020204" pitchFamily="34" charset="0"/>
              </a:rPr>
              <a:t>[7] </a:t>
            </a:r>
            <a:r>
              <a:rPr lang="en-US" sz="2400" dirty="0" err="1">
                <a:effectLst/>
                <a:ea typeface="Calibri" panose="020F0502020204030204" pitchFamily="34" charset="0"/>
                <a:cs typeface="Latha" panose="020B0604020202020204" pitchFamily="34" charset="0"/>
              </a:rPr>
              <a:t>Sharvari</a:t>
            </a:r>
            <a:r>
              <a:rPr lang="en-US" sz="2400" dirty="0">
                <a:effectLst/>
                <a:ea typeface="Calibri" panose="020F0502020204030204" pitchFamily="34" charset="0"/>
                <a:cs typeface="Latha" panose="020B0604020202020204" pitchFamily="34" charset="0"/>
              </a:rPr>
              <a:t> S, Usha A, Karthik P, Mohan Babu C “</a:t>
            </a:r>
            <a:r>
              <a:rPr lang="en-IN" sz="2400" dirty="0">
                <a:effectLst/>
                <a:ea typeface="Calibri" panose="020F0502020204030204" pitchFamily="34" charset="0"/>
                <a:cs typeface="Latha" panose="020B0604020202020204" pitchFamily="34" charset="0"/>
              </a:rPr>
              <a:t>Text to Speech Conversion using Optical Character Recognition</a:t>
            </a:r>
            <a:r>
              <a:rPr lang="en-US" sz="2400" dirty="0">
                <a:effectLst/>
                <a:ea typeface="Calibri" panose="020F0502020204030204" pitchFamily="34" charset="0"/>
                <a:cs typeface="Latha" panose="020B0604020202020204" pitchFamily="34" charset="0"/>
              </a:rPr>
              <a:t>” International Research Journal of Engineering and Technology, Volume 7, Issue 7, July 2020.</a:t>
            </a:r>
            <a:endParaRPr lang="en-IN" sz="2400" dirty="0">
              <a:effectLst/>
              <a:ea typeface="Calibri" panose="020F0502020204030204" pitchFamily="34" charset="0"/>
              <a:cs typeface="Latha" panose="020B0604020202020204" pitchFamily="34" charset="0"/>
            </a:endParaRPr>
          </a:p>
          <a:p>
            <a:pPr marL="0" indent="0" algn="just">
              <a:lnSpc>
                <a:spcPct val="115000"/>
              </a:lnSpc>
              <a:spcAft>
                <a:spcPts val="1000"/>
              </a:spcAft>
              <a:buNone/>
            </a:pPr>
            <a:r>
              <a:rPr lang="en-US" sz="2400" dirty="0">
                <a:effectLst/>
                <a:ea typeface="Calibri" panose="020F0502020204030204" pitchFamily="34" charset="0"/>
                <a:cs typeface="Latha" panose="020B0604020202020204" pitchFamily="34" charset="0"/>
              </a:rPr>
              <a:t>[8] Ashanti </a:t>
            </a:r>
            <a:r>
              <a:rPr lang="en-US" sz="2400" dirty="0" err="1">
                <a:effectLst/>
                <a:ea typeface="Calibri" panose="020F0502020204030204" pitchFamily="34" charset="0"/>
                <a:cs typeface="Latha" panose="020B0604020202020204" pitchFamily="34" charset="0"/>
              </a:rPr>
              <a:t>Widyana</a:t>
            </a:r>
            <a:r>
              <a:rPr lang="en-US" sz="2400" dirty="0">
                <a:effectLst/>
                <a:ea typeface="Calibri" panose="020F0502020204030204" pitchFamily="34" charset="0"/>
                <a:cs typeface="Latha" panose="020B0604020202020204" pitchFamily="34" charset="0"/>
              </a:rPr>
              <a:t>, Mohammad Iqbal Jerusalem, Budi </a:t>
            </a:r>
            <a:r>
              <a:rPr lang="en-US" sz="2400" dirty="0" err="1">
                <a:effectLst/>
                <a:ea typeface="Calibri" panose="020F0502020204030204" pitchFamily="34" charset="0"/>
                <a:cs typeface="Latha" panose="020B0604020202020204" pitchFamily="34" charset="0"/>
              </a:rPr>
              <a:t>Yumechas</a:t>
            </a:r>
            <a:r>
              <a:rPr lang="en-US" sz="2400" dirty="0">
                <a:effectLst/>
                <a:ea typeface="Calibri" panose="020F0502020204030204" pitchFamily="34" charset="0"/>
                <a:cs typeface="Latha" panose="020B0604020202020204" pitchFamily="34" charset="0"/>
              </a:rPr>
              <a:t> “The Application of Text-to-Speech Technology in Language Learning” ICOLLITE 2022.</a:t>
            </a:r>
            <a:endParaRPr lang="en-IN" sz="2400" dirty="0">
              <a:effectLst/>
              <a:ea typeface="Calibri" panose="020F0502020204030204" pitchFamily="34" charset="0"/>
              <a:cs typeface="Latha" panose="020B0604020202020204" pitchFamily="34" charset="0"/>
            </a:endParaRPr>
          </a:p>
          <a:p>
            <a:pPr marL="0" indent="0" algn="just">
              <a:lnSpc>
                <a:spcPct val="115000"/>
              </a:lnSpc>
              <a:spcAft>
                <a:spcPts val="1000"/>
              </a:spcAft>
              <a:buNone/>
            </a:pPr>
            <a:r>
              <a:rPr lang="en-US" sz="2400" dirty="0">
                <a:effectLst/>
                <a:ea typeface="Calibri" panose="020F0502020204030204" pitchFamily="34" charset="0"/>
                <a:cs typeface="Latha" panose="020B0604020202020204" pitchFamily="34" charset="0"/>
              </a:rPr>
              <a:t>[9] </a:t>
            </a:r>
            <a:r>
              <a:rPr lang="en-IN" sz="2400" dirty="0" err="1">
                <a:effectLst/>
                <a:ea typeface="Calibri" panose="020F0502020204030204" pitchFamily="34" charset="0"/>
                <a:cs typeface="Latha" panose="020B0604020202020204" pitchFamily="34" charset="0"/>
              </a:rPr>
              <a:t>Chooi</a:t>
            </a:r>
            <a:r>
              <a:rPr lang="en-IN" sz="2400" dirty="0">
                <a:effectLst/>
                <a:ea typeface="Calibri" panose="020F0502020204030204" pitchFamily="34" charset="0"/>
                <a:cs typeface="Latha" panose="020B0604020202020204" pitchFamily="34" charset="0"/>
              </a:rPr>
              <a:t> Shir Ley, Aimi </a:t>
            </a:r>
            <a:r>
              <a:rPr lang="en-IN" sz="2400" dirty="0" err="1">
                <a:effectLst/>
                <a:ea typeface="Calibri" panose="020F0502020204030204" pitchFamily="34" charset="0"/>
                <a:cs typeface="Latha" panose="020B0604020202020204" pitchFamily="34" charset="0"/>
              </a:rPr>
              <a:t>Syammi</a:t>
            </a:r>
            <a:r>
              <a:rPr lang="en-IN" sz="2400" dirty="0">
                <a:effectLst/>
                <a:ea typeface="Calibri" panose="020F0502020204030204" pitchFamily="34" charset="0"/>
                <a:cs typeface="Latha" panose="020B0604020202020204" pitchFamily="34" charset="0"/>
              </a:rPr>
              <a:t> Binti Ab </a:t>
            </a:r>
            <a:r>
              <a:rPr lang="en-IN" sz="2400" dirty="0" err="1">
                <a:effectLst/>
                <a:ea typeface="Calibri" panose="020F0502020204030204" pitchFamily="34" charset="0"/>
                <a:cs typeface="Latha" panose="020B0604020202020204" pitchFamily="34" charset="0"/>
              </a:rPr>
              <a:t>Ghafar</a:t>
            </a:r>
            <a:r>
              <a:rPr lang="en-IN" sz="2400" dirty="0">
                <a:effectLst/>
                <a:ea typeface="Calibri" panose="020F0502020204030204" pitchFamily="34" charset="0"/>
                <a:cs typeface="Latha" panose="020B0604020202020204" pitchFamily="34" charset="0"/>
              </a:rPr>
              <a:t> “</a:t>
            </a:r>
            <a:r>
              <a:rPr lang="en-US" sz="2400" dirty="0">
                <a:effectLst/>
                <a:ea typeface="Calibri" panose="020F0502020204030204" pitchFamily="34" charset="0"/>
                <a:cs typeface="Latha" panose="020B0604020202020204" pitchFamily="34" charset="0"/>
              </a:rPr>
              <a:t>Handwritten Character Recognition Using Convolutional Neural Network</a:t>
            </a:r>
            <a:r>
              <a:rPr lang="en-IN" sz="2400" dirty="0">
                <a:effectLst/>
                <a:ea typeface="Calibri" panose="020F0502020204030204" pitchFamily="34" charset="0"/>
                <a:cs typeface="Latha" panose="020B0604020202020204" pitchFamily="34" charset="0"/>
              </a:rPr>
              <a:t>” Progress in Engineering Application and Technology, Volume 2, Issue 1, 2021.</a:t>
            </a:r>
          </a:p>
          <a:p>
            <a:pPr marL="0" indent="0" algn="just">
              <a:lnSpc>
                <a:spcPct val="115000"/>
              </a:lnSpc>
              <a:spcAft>
                <a:spcPts val="1000"/>
              </a:spcAft>
              <a:buNone/>
            </a:pPr>
            <a:r>
              <a:rPr lang="en-IN" sz="2400" dirty="0">
                <a:effectLst/>
                <a:ea typeface="Calibri" panose="020F0502020204030204" pitchFamily="34" charset="0"/>
                <a:cs typeface="Latha" panose="020B0604020202020204" pitchFamily="34" charset="0"/>
              </a:rPr>
              <a:t>[10] Karun </a:t>
            </a:r>
            <a:r>
              <a:rPr lang="en-IN" sz="2400" dirty="0" err="1">
                <a:effectLst/>
                <a:ea typeface="Calibri" panose="020F0502020204030204" pitchFamily="34" charset="0"/>
                <a:cs typeface="Latha" panose="020B0604020202020204" pitchFamily="34" charset="0"/>
              </a:rPr>
              <a:t>Somasunder</a:t>
            </a:r>
            <a:r>
              <a:rPr lang="en-IN" sz="2400" dirty="0">
                <a:effectLst/>
                <a:ea typeface="Calibri" panose="020F0502020204030204" pitchFamily="34" charset="0"/>
                <a:cs typeface="Latha" panose="020B0604020202020204" pitchFamily="34" charset="0"/>
              </a:rPr>
              <a:t> M, Amal J.S, Gopal </a:t>
            </a:r>
            <a:r>
              <a:rPr lang="en-IN" sz="2400" dirty="0" err="1">
                <a:effectLst/>
                <a:ea typeface="Calibri" panose="020F0502020204030204" pitchFamily="34" charset="0"/>
                <a:cs typeface="Latha" panose="020B0604020202020204" pitchFamily="34" charset="0"/>
              </a:rPr>
              <a:t>Gopakumar</a:t>
            </a:r>
            <a:r>
              <a:rPr lang="en-IN" sz="2400" dirty="0">
                <a:effectLst/>
                <a:ea typeface="Calibri" panose="020F0502020204030204" pitchFamily="34" charset="0"/>
                <a:cs typeface="Latha" panose="020B0604020202020204" pitchFamily="34" charset="0"/>
              </a:rPr>
              <a:t>, Suraj V Thomas, Keerthi Krishnan “Text to Speech Conversion Using Google Vision API” </a:t>
            </a:r>
            <a:r>
              <a:rPr lang="en-US" sz="2400" dirty="0">
                <a:effectLst/>
                <a:ea typeface="Calibri" panose="020F0502020204030204" pitchFamily="34" charset="0"/>
                <a:cs typeface="Latha" panose="020B0604020202020204" pitchFamily="34" charset="0"/>
              </a:rPr>
              <a:t>International Journal of Innovative Research in Technology, Volume 8, Issue7, 2021.</a:t>
            </a:r>
            <a:endParaRPr lang="en-IN" sz="2400" dirty="0">
              <a:effectLst/>
              <a:ea typeface="Calibri" panose="020F0502020204030204" pitchFamily="34" charset="0"/>
              <a:cs typeface="Latha" panose="020B0604020202020204" pitchFamily="34" charset="0"/>
            </a:endParaRPr>
          </a:p>
        </p:txBody>
      </p:sp>
      <p:sp>
        <p:nvSpPr>
          <p:cNvPr id="1048712" name="TextBox 2"/>
          <p:cNvSpPr txBox="1"/>
          <p:nvPr/>
        </p:nvSpPr>
        <p:spPr>
          <a:xfrm>
            <a:off x="838200" y="385010"/>
            <a:ext cx="3535679" cy="751840"/>
          </a:xfrm>
          <a:prstGeom prst="rect">
            <a:avLst/>
          </a:prstGeom>
          <a:noFill/>
        </p:spPr>
        <p:txBody>
          <a:bodyPr wrap="none" rtlCol="0">
            <a:spAutoFit/>
          </a:bodyPr>
          <a:lstStyle/>
          <a:p>
            <a:r>
              <a:rPr lang="en-IN" sz="4400" dirty="0">
                <a:latin typeface="+mj-lt"/>
              </a:rPr>
              <a:t>REFERENCES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6" name="Picture 3"/>
          <p:cNvPicPr>
            <a:picLocks noChangeAspect="1"/>
          </p:cNvPicPr>
          <p:nvPr/>
        </p:nvPicPr>
        <p:blipFill>
          <a:blip r:embed="rId2"/>
          <a:stretch>
            <a:fillRect/>
          </a:stretch>
        </p:blipFill>
        <p:spPr>
          <a:xfrm>
            <a:off x="3619500" y="0"/>
            <a:ext cx="857250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p:txBody>
          <a:bodyPr/>
          <a:lstStyle/>
          <a:p>
            <a:r>
              <a:rPr lang="en-IN" dirty="0"/>
              <a:t>2. NEED FOR THIS PROJECT</a:t>
            </a:r>
          </a:p>
        </p:txBody>
      </p:sp>
      <p:sp>
        <p:nvSpPr>
          <p:cNvPr id="1048606" name="Content Placeholder 2"/>
          <p:cNvSpPr>
            <a:spLocks noGrp="1"/>
          </p:cNvSpPr>
          <p:nvPr>
            <p:ph idx="1"/>
          </p:nvPr>
        </p:nvSpPr>
        <p:spPr>
          <a:xfrm>
            <a:off x="838200" y="1825624"/>
            <a:ext cx="10515600" cy="5032375"/>
          </a:xfrm>
        </p:spPr>
        <p:txBody>
          <a:bodyPr>
            <a:normAutofit/>
          </a:bodyPr>
          <a:lstStyle/>
          <a:p>
            <a:pPr algn="just"/>
            <a:r>
              <a:rPr lang="en-US" sz="2400" dirty="0"/>
              <a:t>With the increasing globalization and interconnectivity of the world, it is becoming increasingly essential to be able to read, understand, and communicate in different languages.</a:t>
            </a:r>
          </a:p>
          <a:p>
            <a:pPr algn="just"/>
            <a:r>
              <a:rPr lang="en-US" sz="2400" dirty="0"/>
              <a:t>However, language barriers can be a significant obstacle for many people, including those who are visually impaired or have reading difficulty.</a:t>
            </a:r>
          </a:p>
          <a:p>
            <a:pPr algn="just"/>
            <a:r>
              <a:rPr lang="en-US" sz="2400" dirty="0"/>
              <a:t>This project aims to overcome these barriers by providing a tool that can recognize and translate text from images, scanned documents, or handwritten notes in various languages.</a:t>
            </a:r>
          </a:p>
          <a:p>
            <a:pPr algn="just"/>
            <a:r>
              <a:rPr lang="en-US" sz="2400" dirty="0"/>
              <a:t>Additionally, the text can be converted to speech, allowing users to listen to the content and improve their language skills.</a:t>
            </a:r>
          </a:p>
          <a:p>
            <a:pPr algn="just"/>
            <a:r>
              <a:rPr lang="en-US" sz="2400" dirty="0"/>
              <a:t>This project has numerous practical applications in various fields such as education, business, and healthcare, where multilingual communication is essential.</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838200" y="0"/>
            <a:ext cx="10515600" cy="1325563"/>
          </a:xfrm>
        </p:spPr>
        <p:txBody>
          <a:bodyPr/>
          <a:lstStyle/>
          <a:p>
            <a:r>
              <a:rPr lang="en-IN" dirty="0"/>
              <a:t>3. LITERATURE SURVEY</a:t>
            </a:r>
          </a:p>
        </p:txBody>
      </p:sp>
      <p:graphicFrame>
        <p:nvGraphicFramePr>
          <p:cNvPr id="4194304" name="Table 4"/>
          <p:cNvGraphicFramePr>
            <a:graphicFrameLocks noGrp="1"/>
          </p:cNvGraphicFramePr>
          <p:nvPr>
            <p:ph idx="1"/>
            <p:extLst>
              <p:ext uri="{D42A27DB-BD31-4B8C-83A1-F6EECF244321}">
                <p14:modId xmlns:p14="http://schemas.microsoft.com/office/powerpoint/2010/main" val="4156880129"/>
              </p:ext>
            </p:extLst>
          </p:nvPr>
        </p:nvGraphicFramePr>
        <p:xfrm>
          <a:off x="838199" y="1002406"/>
          <a:ext cx="11229304" cy="5943600"/>
        </p:xfrm>
        <a:graphic>
          <a:graphicData uri="http://schemas.openxmlformats.org/drawingml/2006/table">
            <a:tbl>
              <a:tblPr firstRow="1" bandRow="1">
                <a:tableStyleId>{5A111915-BE36-4E01-A7E5-04B1672EAD32}</a:tableStyleId>
              </a:tblPr>
              <a:tblGrid>
                <a:gridCol w="1589619">
                  <a:extLst>
                    <a:ext uri="{9D8B030D-6E8A-4147-A177-3AD203B41FA5}">
                      <a16:colId xmlns:a16="http://schemas.microsoft.com/office/drawing/2014/main" val="20000"/>
                    </a:ext>
                  </a:extLst>
                </a:gridCol>
                <a:gridCol w="1930656">
                  <a:extLst>
                    <a:ext uri="{9D8B030D-6E8A-4147-A177-3AD203B41FA5}">
                      <a16:colId xmlns:a16="http://schemas.microsoft.com/office/drawing/2014/main" val="20002"/>
                    </a:ext>
                  </a:extLst>
                </a:gridCol>
                <a:gridCol w="2542484">
                  <a:extLst>
                    <a:ext uri="{9D8B030D-6E8A-4147-A177-3AD203B41FA5}">
                      <a16:colId xmlns:a16="http://schemas.microsoft.com/office/drawing/2014/main" val="20003"/>
                    </a:ext>
                  </a:extLst>
                </a:gridCol>
                <a:gridCol w="2515292">
                  <a:extLst>
                    <a:ext uri="{9D8B030D-6E8A-4147-A177-3AD203B41FA5}">
                      <a16:colId xmlns:a16="http://schemas.microsoft.com/office/drawing/2014/main" val="20004"/>
                    </a:ext>
                  </a:extLst>
                </a:gridCol>
                <a:gridCol w="2651253">
                  <a:extLst>
                    <a:ext uri="{9D8B030D-6E8A-4147-A177-3AD203B41FA5}">
                      <a16:colId xmlns:a16="http://schemas.microsoft.com/office/drawing/2014/main" val="2354527975"/>
                    </a:ext>
                  </a:extLst>
                </a:gridCol>
              </a:tblGrid>
              <a:tr h="770146">
                <a:tc>
                  <a:txBody>
                    <a:bodyPr/>
                    <a:lstStyle/>
                    <a:p>
                      <a:pPr algn="ctr"/>
                      <a:r>
                        <a:rPr lang="en-IN" sz="2400" dirty="0"/>
                        <a:t>Title of the paper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Author and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Limitation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96010">
                <a:tc>
                  <a:txBody>
                    <a:bodyPr/>
                    <a:lstStyle/>
                    <a:p>
                      <a:pPr algn="ctr"/>
                      <a:r>
                        <a:rPr lang="en-IN" sz="1800" dirty="0"/>
                        <a:t>A Review on Text-to-Speech Converter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June 2022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Dr.S.A.Ubale, Girish Bhosale, Ganesh Nehe, Avinash Hubale,</a:t>
                      </a:r>
                    </a:p>
                    <a:p>
                      <a:pPr algn="ctr"/>
                      <a:r>
                        <a:rPr lang="en-IN" sz="1800" dirty="0"/>
                        <a:t>Avdhoot Walunjkar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lang="en-IN" dirty="0"/>
                        <a:t>This paper in short discusses the specific textual content-to-speech engines.</a:t>
                      </a:r>
                    </a:p>
                    <a:p>
                      <a:pPr marL="285750" indent="-285750">
                        <a:buFont typeface="Arial" panose="020B0604020202020204" pitchFamily="34" charset="0"/>
                        <a:buChar char="•"/>
                      </a:pPr>
                      <a:r>
                        <a:rPr lang="en-US" dirty="0"/>
                        <a:t>TTS technology converts digital text into audio on devices and is a Python library.</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Speech-to-text conversion is becoming more common and can be easily created using Python programming language.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Pronunciation analysis from written text is a </a:t>
                      </a:r>
                    </a:p>
                    <a:p>
                      <a:pPr algn="ctr"/>
                      <a:r>
                        <a:rPr lang="en-US" dirty="0"/>
                        <a:t>major concern.</a:t>
                      </a:r>
                    </a:p>
                    <a:p>
                      <a:pPr algn="ctr"/>
                      <a:r>
                        <a:rPr lang="en-US" dirty="0"/>
                        <a:t>The resulting speech is less than the Naturalness and Emotionless.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96010">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sz="1800" dirty="0"/>
                        <a:t>A Survey on “Text-to-Speech Systems for Real-Time Audio Synthesis”</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June 2021</a:t>
                      </a:r>
                    </a:p>
                    <a:p>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IN" sz="1800" dirty="0"/>
                        <a:t>Prof. Mrunalinee Patole, Akhilesh Pandey, Kaustubh Bhagwat, Mukesh Vaishnav, Salikram Chadar</a:t>
                      </a:r>
                    </a:p>
                    <a:p>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IN" sz="1800" dirty="0"/>
                        <a:t>Detect the text on real time and generate into speech.</a:t>
                      </a:r>
                    </a:p>
                    <a:p>
                      <a:pPr marL="285750" indent="-285750" algn="l">
                        <a:buFont typeface="Arial" panose="020B0604020202020204" pitchFamily="34" charset="0"/>
                        <a:buChar char="•"/>
                      </a:pPr>
                      <a:r>
                        <a:rPr lang="en-IN" sz="1800" dirty="0"/>
                        <a:t>Used the CNN algorithm.</a:t>
                      </a:r>
                    </a:p>
                    <a:p>
                      <a:pPr marL="285750" indent="-285750" algn="ctr">
                        <a:buFont typeface="Arial" panose="020B0604020202020204" pitchFamily="34" charset="0"/>
                        <a:buChar char="•"/>
                      </a:pPr>
                      <a:endParaRPr lang="en-IN" dirty="0"/>
                    </a:p>
                    <a:p>
                      <a:pPr algn="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IN" sz="1800" dirty="0"/>
                        <a:t>This paper in short discusses the specific textual content-to-speech engines, consisting of tacotron and tacotron2.</a:t>
                      </a:r>
                    </a:p>
                    <a:p>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 Text-to-speech engines lacks speech naturalness, intonation, and multilingual support.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5" name="Table 4"/>
          <p:cNvGraphicFramePr>
            <a:graphicFrameLocks/>
          </p:cNvGraphicFramePr>
          <p:nvPr>
            <p:extLst>
              <p:ext uri="{D42A27DB-BD31-4B8C-83A1-F6EECF244321}">
                <p14:modId xmlns:p14="http://schemas.microsoft.com/office/powerpoint/2010/main" val="2687113519"/>
              </p:ext>
            </p:extLst>
          </p:nvPr>
        </p:nvGraphicFramePr>
        <p:xfrm>
          <a:off x="838200" y="479084"/>
          <a:ext cx="11203547" cy="6217920"/>
        </p:xfrm>
        <a:graphic>
          <a:graphicData uri="http://schemas.openxmlformats.org/drawingml/2006/table">
            <a:tbl>
              <a:tblPr firstRow="1" bandRow="1">
                <a:tableStyleId>{5A111915-BE36-4E01-A7E5-04B1672EAD32}</a:tableStyleId>
              </a:tblPr>
              <a:tblGrid>
                <a:gridCol w="1434371">
                  <a:extLst>
                    <a:ext uri="{9D8B030D-6E8A-4147-A177-3AD203B41FA5}">
                      <a16:colId xmlns:a16="http://schemas.microsoft.com/office/drawing/2014/main" val="20000"/>
                    </a:ext>
                  </a:extLst>
                </a:gridCol>
                <a:gridCol w="2132764">
                  <a:extLst>
                    <a:ext uri="{9D8B030D-6E8A-4147-A177-3AD203B41FA5}">
                      <a16:colId xmlns:a16="http://schemas.microsoft.com/office/drawing/2014/main" val="20002"/>
                    </a:ext>
                  </a:extLst>
                </a:gridCol>
                <a:gridCol w="3269032">
                  <a:extLst>
                    <a:ext uri="{9D8B030D-6E8A-4147-A177-3AD203B41FA5}">
                      <a16:colId xmlns:a16="http://schemas.microsoft.com/office/drawing/2014/main" val="20003"/>
                    </a:ext>
                  </a:extLst>
                </a:gridCol>
                <a:gridCol w="2183690">
                  <a:extLst>
                    <a:ext uri="{9D8B030D-6E8A-4147-A177-3AD203B41FA5}">
                      <a16:colId xmlns:a16="http://schemas.microsoft.com/office/drawing/2014/main" val="20004"/>
                    </a:ext>
                  </a:extLst>
                </a:gridCol>
                <a:gridCol w="2183690">
                  <a:extLst>
                    <a:ext uri="{9D8B030D-6E8A-4147-A177-3AD203B41FA5}">
                      <a16:colId xmlns:a16="http://schemas.microsoft.com/office/drawing/2014/main" val="3548725320"/>
                    </a:ext>
                  </a:extLst>
                </a:gridCol>
              </a:tblGrid>
              <a:tr h="751813">
                <a:tc>
                  <a:txBody>
                    <a:bodyPr/>
                    <a:lstStyle/>
                    <a:p>
                      <a:pPr algn="ctr"/>
                      <a:r>
                        <a:rPr lang="en-IN" sz="2400" dirty="0"/>
                        <a:t>Title of the paper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Author and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Limitation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89578">
                <a:tc>
                  <a:txBody>
                    <a:bodyPr/>
                    <a:lstStyle/>
                    <a:p>
                      <a:pPr algn="ctr"/>
                      <a:r>
                        <a:rPr lang="en-US" sz="1800" kern="1200" dirty="0">
                          <a:solidFill>
                            <a:schemeClr val="tx1"/>
                          </a:solidFill>
                          <a:effectLst/>
                          <a:latin typeface="+mn-lt"/>
                          <a:ea typeface="+mn-ea"/>
                          <a:cs typeface="+mn-cs"/>
                        </a:rPr>
                        <a:t>Text Reader for Visually Impaired Using Google Cloud </a:t>
                      </a:r>
                      <a:endParaRPr lang="en-IN" sz="1800" kern="1200" dirty="0">
                        <a:solidFill>
                          <a:schemeClr val="tx1"/>
                        </a:solidFill>
                        <a:effectLst/>
                        <a:latin typeface="+mn-lt"/>
                        <a:ea typeface="+mn-ea"/>
                        <a:cs typeface="+mn-cs"/>
                      </a:endParaRPr>
                    </a:p>
                    <a:p>
                      <a:pPr algn="ctr"/>
                      <a:r>
                        <a:rPr lang="en-US" sz="1800" kern="1200" dirty="0">
                          <a:solidFill>
                            <a:schemeClr val="tx1"/>
                          </a:solidFill>
                          <a:effectLst/>
                          <a:latin typeface="+mn-lt"/>
                          <a:ea typeface="+mn-ea"/>
                          <a:cs typeface="+mn-cs"/>
                        </a:rPr>
                        <a:t>Vision API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May 2018</a:t>
                      </a:r>
                      <a:endParaRPr lang="en-IN"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kern="1200" dirty="0">
                          <a:solidFill>
                            <a:schemeClr val="tx1"/>
                          </a:solidFill>
                          <a:effectLst/>
                          <a:latin typeface="+mn-lt"/>
                          <a:ea typeface="+mn-ea"/>
                          <a:cs typeface="+mn-cs"/>
                        </a:rPr>
                        <a:t>Paras Doshi, Yash </a:t>
                      </a:r>
                      <a:r>
                        <a:rPr lang="en-US" sz="1800" kern="1200" dirty="0" err="1">
                          <a:solidFill>
                            <a:schemeClr val="tx1"/>
                          </a:solidFill>
                          <a:effectLst/>
                          <a:latin typeface="+mn-lt"/>
                          <a:ea typeface="+mn-ea"/>
                          <a:cs typeface="+mn-cs"/>
                        </a:rPr>
                        <a:t>Shirke</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Tejas</a:t>
                      </a:r>
                      <a:r>
                        <a:rPr lang="en-US" sz="1800" kern="1200" dirty="0">
                          <a:solidFill>
                            <a:schemeClr val="tx1"/>
                          </a:solidFill>
                          <a:effectLst/>
                          <a:latin typeface="+mn-lt"/>
                          <a:ea typeface="+mn-ea"/>
                          <a:cs typeface="+mn-cs"/>
                        </a:rPr>
                        <a:t> Hegde, Pranav </a:t>
                      </a:r>
                      <a:r>
                        <a:rPr lang="en-US" sz="1800" kern="1200" dirty="0" err="1">
                          <a:solidFill>
                            <a:schemeClr val="tx1"/>
                          </a:solidFill>
                          <a:effectLst/>
                          <a:latin typeface="+mn-lt"/>
                          <a:ea typeface="+mn-ea"/>
                          <a:cs typeface="+mn-cs"/>
                        </a:rPr>
                        <a:t>Dhanvij</a:t>
                      </a:r>
                      <a:endParaRPr lang="en-IN"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pPr>
                      <a:r>
                        <a:rPr lang="en-US" sz="1800" kern="1200" dirty="0">
                          <a:solidFill>
                            <a:schemeClr val="tx1"/>
                          </a:solidFill>
                          <a:effectLst/>
                          <a:latin typeface="+mn-lt"/>
                          <a:ea typeface="+mn-ea"/>
                          <a:cs typeface="+mn-cs"/>
                        </a:rPr>
                        <a:t>The visually impaired face daily challenges, but technology can help with Braille, magnifiers, and text-to-speech. Our proposed system uses Google Cloud Vision API to extract text from challenging images and convert it into synthetic speech for easier reading.</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800" dirty="0">
                          <a:effectLst/>
                          <a:latin typeface="+mn-lt"/>
                          <a:ea typeface="Calibri" panose="020F0502020204030204" pitchFamily="34" charset="0"/>
                          <a:cs typeface="Latha" panose="020B0604020202020204" pitchFamily="34" charset="0"/>
                        </a:rPr>
                        <a:t>This system extracts text from images and converts it to speech, recognizing various fonts and even skewed text. It uses a smartphone camera for better resolution.</a:t>
                      </a:r>
                      <a:endParaRPr lang="en-IN" sz="1800" dirty="0">
                        <a:effectLst/>
                        <a:latin typeface="+mn-lt"/>
                        <a:ea typeface="Calibri" panose="020F0502020204030204" pitchFamily="34" charset="0"/>
                        <a:cs typeface="Latha"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800" dirty="0">
                          <a:effectLst/>
                          <a:latin typeface="+mn-lt"/>
                          <a:ea typeface="Calibri" panose="020F0502020204030204" pitchFamily="34" charset="0"/>
                          <a:cs typeface="Latha" panose="020B0604020202020204" pitchFamily="34" charset="0"/>
                        </a:rPr>
                        <a:t>In this model the time required for the processing takes more in time.</a:t>
                      </a:r>
                    </a:p>
                    <a:p>
                      <a:pPr algn="ctr">
                        <a:lnSpc>
                          <a:spcPct val="115000"/>
                        </a:lnSpc>
                        <a:spcAft>
                          <a:spcPts val="1000"/>
                        </a:spcAft>
                      </a:pPr>
                      <a:r>
                        <a:rPr lang="en-IN" sz="1800" dirty="0">
                          <a:effectLst/>
                          <a:latin typeface="+mn-lt"/>
                          <a:ea typeface="Calibri" panose="020F0502020204030204" pitchFamily="34" charset="0"/>
                          <a:cs typeface="Latha" panose="020B0604020202020204" pitchFamily="34" charset="0"/>
                        </a:rPr>
                        <a:t>Cursive characters cannot be recognized.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389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 Review on Text-to-Speech System</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March 2022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IN" sz="1800" dirty="0"/>
                        <a:t>Vaishnavi R.Ambaskar,          Vinod M. Lokhande, Dr. Avinash S. Kapse</a:t>
                      </a:r>
                    </a:p>
                    <a:p>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buFont typeface="Arial" panose="020B0604020202020204" pitchFamily="34" charset="0"/>
                        <a:buChar char="•"/>
                      </a:pPr>
                      <a:r>
                        <a:rPr lang="en-US" dirty="0"/>
                        <a:t>This paper aims to provide a unidirectional communication interface between the computer and the user, where the computer reads out a document for the user's quick understanding and reading development</a:t>
                      </a:r>
                      <a:endParaRPr lang="en-IN" dirty="0"/>
                    </a:p>
                    <a:p>
                      <a:pPr algn="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IN" sz="1800" dirty="0"/>
                        <a:t>Here they review about STT,TTS and speech translator. </a:t>
                      </a:r>
                      <a:r>
                        <a:rPr lang="en-IN" dirty="0"/>
                        <a:t>HMM works much better speech signal to convert text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dirty="0"/>
                        <a:t>It is hard to deal with rule interact in big systems, ambiguity, and idiomatic expressions. Insufficient </a:t>
                      </a:r>
                    </a:p>
                    <a:p>
                      <a:pPr marL="0" marR="0" lvl="0" indent="0" algn="ctr" defTabSz="914400" rtl="0" eaLnBrk="1" fontAlgn="auto" latinLnBrk="0" hangingPunct="1">
                        <a:lnSpc>
                          <a:spcPct val="100000"/>
                        </a:lnSpc>
                        <a:spcBef>
                          <a:spcPts val="0"/>
                        </a:spcBef>
                        <a:spcAft>
                          <a:spcPts val="0"/>
                        </a:spcAft>
                        <a:buClrTx/>
                        <a:buSzTx/>
                        <a:buFontTx/>
                        <a:buNone/>
                      </a:pPr>
                      <a:r>
                        <a:rPr lang="en-US" dirty="0"/>
                        <a:t>amount of really good dictionaries.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6" name="Table 4"/>
          <p:cNvGraphicFramePr>
            <a:graphicFrameLocks/>
          </p:cNvGraphicFramePr>
          <p:nvPr>
            <p:extLst>
              <p:ext uri="{D42A27DB-BD31-4B8C-83A1-F6EECF244321}">
                <p14:modId xmlns:p14="http://schemas.microsoft.com/office/powerpoint/2010/main" val="1292296612"/>
              </p:ext>
            </p:extLst>
          </p:nvPr>
        </p:nvGraphicFramePr>
        <p:xfrm>
          <a:off x="838200" y="442965"/>
          <a:ext cx="11190669" cy="6217920"/>
        </p:xfrm>
        <a:graphic>
          <a:graphicData uri="http://schemas.openxmlformats.org/drawingml/2006/table">
            <a:tbl>
              <a:tblPr firstRow="1" bandRow="1">
                <a:tableStyleId>{5A111915-BE36-4E01-A7E5-04B1672EAD32}</a:tableStyleId>
              </a:tblPr>
              <a:tblGrid>
                <a:gridCol w="1432722">
                  <a:extLst>
                    <a:ext uri="{9D8B030D-6E8A-4147-A177-3AD203B41FA5}">
                      <a16:colId xmlns:a16="http://schemas.microsoft.com/office/drawing/2014/main" val="20000"/>
                    </a:ext>
                  </a:extLst>
                </a:gridCol>
                <a:gridCol w="2130313">
                  <a:extLst>
                    <a:ext uri="{9D8B030D-6E8A-4147-A177-3AD203B41FA5}">
                      <a16:colId xmlns:a16="http://schemas.microsoft.com/office/drawing/2014/main" val="20002"/>
                    </a:ext>
                  </a:extLst>
                </a:gridCol>
                <a:gridCol w="3265274">
                  <a:extLst>
                    <a:ext uri="{9D8B030D-6E8A-4147-A177-3AD203B41FA5}">
                      <a16:colId xmlns:a16="http://schemas.microsoft.com/office/drawing/2014/main" val="20003"/>
                    </a:ext>
                  </a:extLst>
                </a:gridCol>
                <a:gridCol w="2181180">
                  <a:extLst>
                    <a:ext uri="{9D8B030D-6E8A-4147-A177-3AD203B41FA5}">
                      <a16:colId xmlns:a16="http://schemas.microsoft.com/office/drawing/2014/main" val="20004"/>
                    </a:ext>
                  </a:extLst>
                </a:gridCol>
                <a:gridCol w="2181180">
                  <a:extLst>
                    <a:ext uri="{9D8B030D-6E8A-4147-A177-3AD203B41FA5}">
                      <a16:colId xmlns:a16="http://schemas.microsoft.com/office/drawing/2014/main" val="410483182"/>
                    </a:ext>
                  </a:extLst>
                </a:gridCol>
              </a:tblGrid>
              <a:tr h="772785">
                <a:tc>
                  <a:txBody>
                    <a:bodyPr/>
                    <a:lstStyle/>
                    <a:p>
                      <a:pPr algn="ctr"/>
                      <a:r>
                        <a:rPr lang="en-IN" sz="2400" dirty="0"/>
                        <a:t>Title of the paper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Author and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Limitation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31695">
                <a:tc>
                  <a:txBody>
                    <a:bodyPr/>
                    <a:lstStyle/>
                    <a:p>
                      <a:pPr algn="ctr"/>
                      <a:r>
                        <a:rPr lang="en-US" sz="1800" dirty="0"/>
                        <a:t>A Recent Survey Paper on Text-To-Speech </a:t>
                      </a:r>
                    </a:p>
                    <a:p>
                      <a:pPr algn="ctr"/>
                      <a:r>
                        <a:rPr lang="en-US" sz="1800" dirty="0"/>
                        <a:t>Systems</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January 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Shruti Mankar, Nikita Khairnar, Mrunali Pandav, Hitesh Kotecha, Manjiri Ranjanikar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lang="en-US" dirty="0"/>
                        <a:t>The process involves converting text into an abstract linguistic representation and then using rules to transform phonemes into sound.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This paper is a literature review of different approaches to developing efficient TTS systems, including their pros and cons, algorithms used, and other details.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Unable to Convert webpages into any form of speech 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61816">
                <a:tc>
                  <a:txBody>
                    <a:bodyPr/>
                    <a:lstStyle/>
                    <a:p>
                      <a:pPr marL="0" marR="0" lvl="0" indent="0" algn="ctr" defTabSz="914400" rtl="0" eaLnBrk="1" fontAlgn="auto" latinLnBrk="0" hangingPunct="1">
                        <a:lnSpc>
                          <a:spcPct val="100000"/>
                        </a:lnSpc>
                        <a:spcBef>
                          <a:spcPts val="0"/>
                        </a:spcBef>
                        <a:spcAft>
                          <a:spcPts val="0"/>
                        </a:spcAft>
                        <a:buClrTx/>
                        <a:buSzTx/>
                        <a:buFontTx/>
                        <a:buNone/>
                      </a:pPr>
                      <a:endParaRPr lang="en-IN" sz="1800" dirty="0"/>
                    </a:p>
                    <a:p>
                      <a:pPr algn="ctr"/>
                      <a:r>
                        <a:rPr lang="en-US" dirty="0"/>
                        <a:t>Survey paper: Text To Speech conversion for visually impaired peoples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June 2021</a:t>
                      </a:r>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Nisha P, Dr.J.Vijayakumar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dirty="0"/>
                        <a:t>The research aims to assist visually impaired people's  achieved through the use of OCR, Raspberry Pi, MATLAB, and open CV library.</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sz="1800" dirty="0"/>
                        <a:t>This paper involves capturing the image, localizing text, and convert into audio</a:t>
                      </a:r>
                    </a:p>
                    <a:p>
                      <a:pPr marL="0" marR="0" lvl="0" indent="0" algn="ctr" defTabSz="914400" rtl="0" eaLnBrk="1" fontAlgn="auto" latinLnBrk="0" hangingPunct="1">
                        <a:lnSpc>
                          <a:spcPct val="100000"/>
                        </a:lnSpc>
                        <a:spcBef>
                          <a:spcPts val="0"/>
                        </a:spcBef>
                        <a:spcAft>
                          <a:spcPts val="0"/>
                        </a:spcAft>
                        <a:buClrTx/>
                        <a:buSzTx/>
                        <a:buFontTx/>
                        <a:buNone/>
                      </a:pPr>
                      <a:r>
                        <a:rPr lang="en-US" sz="1800" dirty="0"/>
                        <a:t>output.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IN" dirty="0"/>
                        <a:t>Correctness of grammar and meaning of text results poor.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7" name="Table 4"/>
          <p:cNvGraphicFramePr>
            <a:graphicFrameLocks/>
          </p:cNvGraphicFramePr>
          <p:nvPr>
            <p:extLst>
              <p:ext uri="{D42A27DB-BD31-4B8C-83A1-F6EECF244321}">
                <p14:modId xmlns:p14="http://schemas.microsoft.com/office/powerpoint/2010/main" val="3683945184"/>
              </p:ext>
            </p:extLst>
          </p:nvPr>
        </p:nvGraphicFramePr>
        <p:xfrm>
          <a:off x="838200" y="184817"/>
          <a:ext cx="11164910" cy="6583979"/>
        </p:xfrm>
        <a:graphic>
          <a:graphicData uri="http://schemas.openxmlformats.org/drawingml/2006/table">
            <a:tbl>
              <a:tblPr firstRow="1" bandRow="1">
                <a:tableStyleId>{5A111915-BE36-4E01-A7E5-04B1672EAD32}</a:tableStyleId>
              </a:tblPr>
              <a:tblGrid>
                <a:gridCol w="1531513">
                  <a:extLst>
                    <a:ext uri="{9D8B030D-6E8A-4147-A177-3AD203B41FA5}">
                      <a16:colId xmlns:a16="http://schemas.microsoft.com/office/drawing/2014/main" val="20000"/>
                    </a:ext>
                  </a:extLst>
                </a:gridCol>
                <a:gridCol w="1171977">
                  <a:extLst>
                    <a:ext uri="{9D8B030D-6E8A-4147-A177-3AD203B41FA5}">
                      <a16:colId xmlns:a16="http://schemas.microsoft.com/office/drawing/2014/main" val="20002"/>
                    </a:ext>
                  </a:extLst>
                </a:gridCol>
                <a:gridCol w="3604692">
                  <a:extLst>
                    <a:ext uri="{9D8B030D-6E8A-4147-A177-3AD203B41FA5}">
                      <a16:colId xmlns:a16="http://schemas.microsoft.com/office/drawing/2014/main" val="20003"/>
                    </a:ext>
                  </a:extLst>
                </a:gridCol>
                <a:gridCol w="3015049">
                  <a:extLst>
                    <a:ext uri="{9D8B030D-6E8A-4147-A177-3AD203B41FA5}">
                      <a16:colId xmlns:a16="http://schemas.microsoft.com/office/drawing/2014/main" val="20004"/>
                    </a:ext>
                  </a:extLst>
                </a:gridCol>
                <a:gridCol w="1841679">
                  <a:extLst>
                    <a:ext uri="{9D8B030D-6E8A-4147-A177-3AD203B41FA5}">
                      <a16:colId xmlns:a16="http://schemas.microsoft.com/office/drawing/2014/main" val="3787198040"/>
                    </a:ext>
                  </a:extLst>
                </a:gridCol>
              </a:tblGrid>
              <a:tr h="1161918">
                <a:tc>
                  <a:txBody>
                    <a:bodyPr/>
                    <a:lstStyle/>
                    <a:p>
                      <a:pPr algn="ctr"/>
                      <a:r>
                        <a:rPr lang="en-IN" sz="2400" dirty="0"/>
                        <a:t>Title of the paper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Author and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t>Limitation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58691">
                <a:tc>
                  <a:txBody>
                    <a:bodyPr/>
                    <a:lstStyle/>
                    <a:p>
                      <a:pPr algn="ctr"/>
                      <a:r>
                        <a:rPr lang="en-US" sz="1800" dirty="0"/>
                        <a:t>Text to Speech Conversion using Optical Character Recognition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July 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t>Sharvari S, Usha A, Karthik P, Mohan Babu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lang="en-US" dirty="0"/>
                        <a:t>This project aims to create an OCR system using a Raspberry Pi to help the blind read books, understand text on banners and ad boards, and more.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lang="en-US" dirty="0"/>
                        <a:t>This system captures images using a camera connected to the Raspberry Pi and converts them to text using the Tesseract OCR library.</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This research work provides numerical data that supports the theory that maintaining the integrity of the position</a:t>
                      </a:r>
                    </a:p>
                    <a:p>
                      <a:pPr algn="ctr"/>
                      <a:r>
                        <a:rPr lang="en-US" dirty="0"/>
                        <a:t>of syllables during concatenation is crucial for naturalness in TTS synthesis.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Handwritten text cannot be recognized by the OCR engine.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36568">
                <a:tc>
                  <a:txBody>
                    <a:bodyPr/>
                    <a:lstStyle/>
                    <a:p>
                      <a:pPr algn="ctr"/>
                      <a:r>
                        <a:rPr lang="en-US" dirty="0"/>
                        <a:t>The Application of Text-to-Speech Technology in </a:t>
                      </a:r>
                    </a:p>
                    <a:p>
                      <a:pPr algn="ctr"/>
                      <a:r>
                        <a:rPr lang="en-US" dirty="0"/>
                        <a:t>Language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2021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N. Haristiani et 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dirty="0"/>
                        <a:t>This article explores the use of TTS technology in language learning, highlighting its positive impact on knowledge transfer and improving language skills.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dirty="0"/>
                        <a:t>The analysis revealed that while TTS technology lacks intonation and real-time class interaction, it can still be a break through in supporting language learning.</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IN" dirty="0"/>
                        <a:t>Lack of naturalness, pleasantness, expressiveness, and intonation in TTS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533</TotalTime>
  <Words>3194</Words>
  <Application>Microsoft Office PowerPoint</Application>
  <PresentationFormat>Widescreen</PresentationFormat>
  <Paragraphs>279</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Bahnschrift SemiBold</vt:lpstr>
      <vt:lpstr>Calibri</vt:lpstr>
      <vt:lpstr>Calibri Light</vt:lpstr>
      <vt:lpstr>Segoe UI Black</vt:lpstr>
      <vt:lpstr>Symbol</vt:lpstr>
      <vt:lpstr>Wingdings</vt:lpstr>
      <vt:lpstr>Office Theme</vt:lpstr>
      <vt:lpstr>PowerPoint Presentation</vt:lpstr>
      <vt:lpstr>OUTLINE</vt:lpstr>
      <vt:lpstr>OUTLINE</vt:lpstr>
      <vt:lpstr>1. INTRODUCTION</vt:lpstr>
      <vt:lpstr>2. NEED FOR THIS PROJECT</vt:lpstr>
      <vt:lpstr>3. LITERATURE SURVEY</vt:lpstr>
      <vt:lpstr>PowerPoint Presentation</vt:lpstr>
      <vt:lpstr>PowerPoint Presentation</vt:lpstr>
      <vt:lpstr>PowerPoint Presentation</vt:lpstr>
      <vt:lpstr>PowerPoint Presentation</vt:lpstr>
      <vt:lpstr>4. CHALLENGES</vt:lpstr>
      <vt:lpstr>4. CHALLENGES</vt:lpstr>
      <vt:lpstr>4. CHALLENGES</vt:lpstr>
      <vt:lpstr>5. OBJECTIVES</vt:lpstr>
      <vt:lpstr>5. OBJECTIVES</vt:lpstr>
      <vt:lpstr>PowerPoint Presentation</vt:lpstr>
      <vt:lpstr>6.2 Description</vt:lpstr>
      <vt:lpstr>6.2 Description</vt:lpstr>
      <vt:lpstr>6.2 Description</vt:lpstr>
      <vt:lpstr>7.HARDWARE IMPLEMENTATION</vt:lpstr>
      <vt:lpstr>7.2 Description  </vt:lpstr>
      <vt:lpstr>PowerPoint Presentation</vt:lpstr>
      <vt:lpstr>Power supply </vt:lpstr>
      <vt:lpstr>Audio Output</vt:lpstr>
      <vt:lpstr>Connections and Hardware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CONCLUSION</vt:lpstr>
      <vt:lpstr>10. FUTURE SCOPE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Dharshan M</dc:creator>
  <cp:lastModifiedBy>Siva Kumar</cp:lastModifiedBy>
  <cp:revision>21</cp:revision>
  <dcterms:created xsi:type="dcterms:W3CDTF">2023-03-19T22:25:00Z</dcterms:created>
  <dcterms:modified xsi:type="dcterms:W3CDTF">2023-05-16T17:59:55Z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225CE2FF4C5B4B329BBD9C3F365BBD82</vt:lpwstr>
  </property>
  <property fmtid="{D5CDD505-2E9C-101B-9397-08002B2CF9AE}" pid="3" name="KSOProductBuildVer">
    <vt:lpwstr>1033-11.2.0.11213</vt:lpwstr>
  </property>
</Properties>
</file>